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33"/>
  </p:notesMasterIdLst>
  <p:handoutMasterIdLst>
    <p:handoutMasterId r:id="rId134"/>
  </p:handoutMasterIdLst>
  <p:sldIdLst>
    <p:sldId id="258" r:id="rId2"/>
    <p:sldId id="661" r:id="rId3"/>
    <p:sldId id="664" r:id="rId4"/>
    <p:sldId id="665" r:id="rId5"/>
    <p:sldId id="663" r:id="rId6"/>
    <p:sldId id="662" r:id="rId7"/>
    <p:sldId id="670" r:id="rId8"/>
    <p:sldId id="746" r:id="rId9"/>
    <p:sldId id="369" r:id="rId10"/>
    <p:sldId id="671" r:id="rId11"/>
    <p:sldId id="672" r:id="rId12"/>
    <p:sldId id="333" r:id="rId13"/>
    <p:sldId id="260" r:id="rId14"/>
    <p:sldId id="674" r:id="rId15"/>
    <p:sldId id="676" r:id="rId16"/>
    <p:sldId id="673" r:id="rId17"/>
    <p:sldId id="365" r:id="rId18"/>
    <p:sldId id="679" r:id="rId19"/>
    <p:sldId id="678" r:id="rId20"/>
    <p:sldId id="677" r:id="rId21"/>
    <p:sldId id="744" r:id="rId22"/>
    <p:sldId id="366" r:id="rId23"/>
    <p:sldId id="593" r:id="rId24"/>
    <p:sldId id="594" r:id="rId25"/>
    <p:sldId id="596" r:id="rId26"/>
    <p:sldId id="595" r:id="rId27"/>
    <p:sldId id="340" r:id="rId28"/>
    <p:sldId id="361" r:id="rId29"/>
    <p:sldId id="588" r:id="rId30"/>
    <p:sldId id="358" r:id="rId31"/>
    <p:sldId id="599" r:id="rId32"/>
    <p:sldId id="613" r:id="rId33"/>
    <p:sldId id="745" r:id="rId34"/>
    <p:sldId id="606" r:id="rId35"/>
    <p:sldId id="680" r:id="rId36"/>
    <p:sldId id="681" r:id="rId37"/>
    <p:sldId id="377" r:id="rId38"/>
    <p:sldId id="589" r:id="rId39"/>
    <p:sldId id="747" r:id="rId40"/>
    <p:sldId id="686" r:id="rId41"/>
    <p:sldId id="513" r:id="rId42"/>
    <p:sldId id="382" r:id="rId43"/>
    <p:sldId id="485" r:id="rId44"/>
    <p:sldId id="685" r:id="rId45"/>
    <p:sldId id="683" r:id="rId46"/>
    <p:sldId id="684" r:id="rId47"/>
    <p:sldId id="515" r:id="rId48"/>
    <p:sldId id="516" r:id="rId49"/>
    <p:sldId id="637" r:id="rId50"/>
    <p:sldId id="638" r:id="rId51"/>
    <p:sldId id="704" r:id="rId52"/>
    <p:sldId id="705" r:id="rId53"/>
    <p:sldId id="748" r:id="rId54"/>
    <p:sldId id="640" r:id="rId55"/>
    <p:sldId id="703" r:id="rId56"/>
    <p:sldId id="702" r:id="rId57"/>
    <p:sldId id="701" r:id="rId58"/>
    <p:sldId id="700" r:id="rId59"/>
    <p:sldId id="696" r:id="rId60"/>
    <p:sldId id="697" r:id="rId61"/>
    <p:sldId id="598" r:id="rId62"/>
    <p:sldId id="527" r:id="rId63"/>
    <p:sldId id="496" r:id="rId64"/>
    <p:sldId id="556" r:id="rId65"/>
    <p:sldId id="619" r:id="rId66"/>
    <p:sldId id="497" r:id="rId67"/>
    <p:sldId id="622" r:id="rId68"/>
    <p:sldId id="623" r:id="rId69"/>
    <p:sldId id="621" r:id="rId70"/>
    <p:sldId id="499" r:id="rId71"/>
    <p:sldId id="451" r:id="rId72"/>
    <p:sldId id="554" r:id="rId73"/>
    <p:sldId id="552" r:id="rId74"/>
    <p:sldId id="500" r:id="rId75"/>
    <p:sldId id="718" r:id="rId76"/>
    <p:sldId id="735" r:id="rId77"/>
    <p:sldId id="736" r:id="rId78"/>
    <p:sldId id="717" r:id="rId79"/>
    <p:sldId id="737" r:id="rId80"/>
    <p:sldId id="587" r:id="rId81"/>
    <p:sldId id="445" r:id="rId82"/>
    <p:sldId id="577" r:id="rId83"/>
    <p:sldId id="647" r:id="rId84"/>
    <p:sldId id="521" r:id="rId85"/>
    <p:sldId id="482" r:id="rId86"/>
    <p:sldId id="447" r:id="rId87"/>
    <p:sldId id="520" r:id="rId88"/>
    <p:sldId id="749" r:id="rId89"/>
    <p:sldId id="584" r:id="rId90"/>
    <p:sldId id="420" r:id="rId91"/>
    <p:sldId id="626" r:id="rId92"/>
    <p:sldId id="563" r:id="rId93"/>
    <p:sldId id="421" r:id="rId94"/>
    <p:sldId id="535" r:id="rId95"/>
    <p:sldId id="536" r:id="rId96"/>
    <p:sldId id="537" r:id="rId97"/>
    <p:sldId id="538" r:id="rId98"/>
    <p:sldId id="539" r:id="rId99"/>
    <p:sldId id="540" r:id="rId100"/>
    <p:sldId id="541" r:id="rId101"/>
    <p:sldId id="542" r:id="rId102"/>
    <p:sldId id="543" r:id="rId103"/>
    <p:sldId id="544" r:id="rId104"/>
    <p:sldId id="545" r:id="rId105"/>
    <p:sldId id="546" r:id="rId106"/>
    <p:sldId id="547" r:id="rId107"/>
    <p:sldId id="548" r:id="rId108"/>
    <p:sldId id="731" r:id="rId109"/>
    <p:sldId id="590" r:id="rId110"/>
    <p:sldId id="611" r:id="rId111"/>
    <p:sldId id="614" r:id="rId112"/>
    <p:sldId id="615" r:id="rId113"/>
    <p:sldId id="728" r:id="rId114"/>
    <p:sldId id="617" r:id="rId115"/>
    <p:sldId id="618" r:id="rId116"/>
    <p:sldId id="727" r:id="rId117"/>
    <p:sldId id="628" r:id="rId118"/>
    <p:sldId id="687" r:id="rId119"/>
    <p:sldId id="688" r:id="rId120"/>
    <p:sldId id="689" r:id="rId121"/>
    <p:sldId id="690" r:id="rId122"/>
    <p:sldId id="691" r:id="rId123"/>
    <p:sldId id="692" r:id="rId124"/>
    <p:sldId id="693" r:id="rId125"/>
    <p:sldId id="694" r:id="rId126"/>
    <p:sldId id="695" r:id="rId127"/>
    <p:sldId id="648" r:id="rId128"/>
    <p:sldId id="649" r:id="rId129"/>
    <p:sldId id="650" r:id="rId130"/>
    <p:sldId id="651" r:id="rId131"/>
    <p:sldId id="741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 Yoon Lee" initials="JYL" lastIdx="1" clrIdx="0">
    <p:extLst/>
  </p:cmAuthor>
  <p:cmAuthor id="2" name="Jay Yoon Lee" initials="JYL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0504D"/>
    <a:srgbClr val="F79646"/>
    <a:srgbClr val="000000"/>
    <a:srgbClr val="FFF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65"/>
    <p:restoredTop sz="90782" autoAdjust="0"/>
  </p:normalViewPr>
  <p:slideViewPr>
    <p:cSldViewPr snapToGrid="0" snapToObjects="1">
      <p:cViewPr>
        <p:scale>
          <a:sx n="114" d="100"/>
          <a:sy n="114" d="100"/>
        </p:scale>
        <p:origin x="4096" y="2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handoutMaster" Target="handoutMasters/handoutMaster1.xml"/><Relationship Id="rId135" Type="http://schemas.openxmlformats.org/officeDocument/2006/relationships/commentAuthors" Target="commentAuthors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7C95-97FF-324B-8626-C1FBAAA1006A}" type="datetime1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6A913-C314-CD40-92C7-F030F2B96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4718A-E9A6-E443-A37B-176E26C59FFB}" type="datetime1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6865A-251E-8A47-847E-C4E8CFBCD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6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ko-KR" sz="1050" dirty="0" smtClean="0">
                <a:solidFill>
                  <a:schemeClr val="dk1"/>
                </a:solidFill>
              </a:rPr>
              <a:t>Thanks for coming to </a:t>
            </a:r>
            <a:r>
              <a:rPr lang="mr-IN" altLang="ko-KR" sz="1050" dirty="0" smtClean="0">
                <a:solidFill>
                  <a:schemeClr val="dk1"/>
                </a:solidFill>
              </a:rPr>
              <a:t>…</a:t>
            </a:r>
            <a:endParaRPr lang="en-US" altLang="ko-KR" sz="1050" dirty="0" smtClean="0">
              <a:solidFill>
                <a:schemeClr val="dk1"/>
              </a:solidFill>
            </a:endParaRPr>
          </a:p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dk1"/>
                </a:solidFill>
              </a:rPr>
              <a:t>Especially thank committee</a:t>
            </a:r>
            <a:r>
              <a:rPr lang="en-US" sz="1050" baseline="0" dirty="0" smtClean="0">
                <a:solidFill>
                  <a:schemeClr val="dk1"/>
                </a:solidFill>
              </a:rPr>
              <a:t> members taking their time</a:t>
            </a:r>
            <a:endParaRPr lang="en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Not just relying on massive data and hoping that your model would learn what</a:t>
            </a:r>
            <a:r>
              <a:rPr lang="en-US" altLang="ko-KR" baseline="0" dirty="0" smtClean="0"/>
              <a:t> you wish model to learn,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Can we force our neural network to learn what we want to learn?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11402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30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64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427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6839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00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05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just established that shift-reduce syntax can express the parse tree.</a:t>
            </a:r>
            <a:endParaRPr lang="en-US" dirty="0" smtClean="0"/>
          </a:p>
          <a:p>
            <a:r>
              <a:rPr lang="en-US" dirty="0" smtClean="0"/>
              <a:t>Do not confuse this with the </a:t>
            </a:r>
          </a:p>
          <a:p>
            <a:endParaRPr lang="en-US" dirty="0" smtClean="0"/>
          </a:p>
          <a:p>
            <a:r>
              <a:rPr lang="en-US" dirty="0" smtClean="0"/>
              <a:t>(DON’T</a:t>
            </a:r>
            <a:r>
              <a:rPr lang="en-US" baseline="0" dirty="0" smtClean="0"/>
              <a:t> READ THIS)</a:t>
            </a:r>
            <a:endParaRPr lang="en-US" dirty="0" smtClean="0"/>
          </a:p>
          <a:p>
            <a:r>
              <a:rPr lang="en-US" dirty="0" smtClean="0"/>
              <a:t>At this point,</a:t>
            </a:r>
            <a:r>
              <a:rPr lang="en-US" baseline="0" dirty="0" smtClean="0"/>
              <a:t> o</a:t>
            </a:r>
            <a:r>
              <a:rPr lang="en-US" dirty="0" smtClean="0"/>
              <a:t>ne might say why not just use the orange box,</a:t>
            </a:r>
          </a:p>
          <a:p>
            <a:pPr marL="171450" indent="-1714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Which is totally</a:t>
            </a:r>
            <a:r>
              <a:rPr lang="en-US" baseline="0" dirty="0" smtClean="0">
                <a:sym typeface="Wingdings"/>
              </a:rPr>
              <a:t> valid thinking to do.</a:t>
            </a: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</a:t>
            </a:r>
            <a:r>
              <a:rPr lang="en-US" baseline="0" dirty="0" smtClean="0"/>
              <a:t> CHOSE shift-reduce commands, because we think it has simpler representation.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/>
              <a:t>Not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go into details of why it’s simpler.</a:t>
            </a:r>
          </a:p>
          <a:p>
            <a:pPr marL="0" indent="0">
              <a:buFont typeface="Wingdings" charset="0"/>
              <a:buNone/>
            </a:pPr>
            <a:endParaRPr lang="en-US" baseline="0" dirty="0" smtClean="0"/>
          </a:p>
          <a:p>
            <a:pPr marL="0" indent="0">
              <a:buFont typeface="Wingdings" charset="0"/>
              <a:buNone/>
            </a:pPr>
            <a:r>
              <a:rPr lang="en-US" baseline="0" dirty="0" smtClean="0"/>
              <a:t>But I do want to give you a little background.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/>
              <a:t>This project started as multi-lingual transfer learning problem.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30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317804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0.11-0.69</a:t>
            </a:r>
          </a:p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1.23-2.69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5938126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2"/>
            <a:r>
              <a:rPr lang="en-US" sz="2000" dirty="0" smtClean="0"/>
              <a:t>. In our experiment, we employ a known T to generate input/output training examples and train a sequence-to-sequence network to learn T on that data.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626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Think of</a:t>
            </a:r>
            <a:r>
              <a:rPr lang="en-US" altLang="ko-KR" baseline="0" dirty="0" smtClean="0"/>
              <a:t> the subject-verb agreement example, we would have to first classify all the verb forms &amp; noun forms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On the rule-based model,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this would be very easy.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But, how can we inject </a:t>
            </a:r>
            <a:r>
              <a:rPr lang="en-US" altLang="ko-KR" baseline="0" dirty="0" err="1" smtClean="0"/>
              <a:t>constarints</a:t>
            </a:r>
            <a:r>
              <a:rPr lang="en-US" altLang="ko-KR" baseline="0" dirty="0" smtClean="0"/>
              <a:t> into neural network?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94108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60033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05447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938885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80145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18967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76958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Constraints</a:t>
            </a:r>
            <a:r>
              <a:rPr lang="en-US" altLang="ko-KR" baseline="0" dirty="0" smtClean="0"/>
              <a:t> that are not localized.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47283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change</a:t>
            </a:r>
            <a:r>
              <a:rPr lang="en-US" altLang="ko-KR" baseline="0" dirty="0" smtClean="0"/>
              <a:t> it to intuition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Proposed model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3097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53041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31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During inference time: finding</a:t>
            </a:r>
            <a:r>
              <a:rPr lang="en-US" altLang="ko-KR" baseline="0" dirty="0" smtClean="0"/>
              <a:t> best output given the model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During train time: injecting rules/constraint into the model.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76065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2377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66406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409269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1747162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55557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68627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191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ym typeface="Verdana"/>
              </a:rPr>
              <a:t>Source &amp; target both only are comprised of {‘a’, ‘b’, ‘z’}</a:t>
            </a:r>
            <a:endParaRPr lang="en-US" altLang="ko-KR" sz="1200" dirty="0" smtClean="0">
              <a:solidFill>
                <a:srgbClr val="0070C0"/>
              </a:solidFill>
              <a:sym typeface="Wingdings"/>
            </a:endParaRP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3477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We will examine even this</a:t>
            </a:r>
            <a:r>
              <a:rPr lang="en-US" altLang="ko-KR" baseline="0" dirty="0" smtClean="0"/>
              <a:t> simplest constraint would work using the proposed methods.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---------------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9901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079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2438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opening #</a:t>
            </a:r>
            <a:r>
              <a:rPr lang="en-US" altLang="ko-KR" baseline="0" dirty="0" smtClean="0"/>
              <a:t> of brackets,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closing # of brackets don't match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292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 talk mainly</a:t>
            </a:r>
            <a:r>
              <a:rPr lang="en-US" altLang="ko-KR" baseline="0" dirty="0" smtClean="0"/>
              <a:t> about hard constraints.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Which can be interchanged with "rules"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2562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</a:t>
            </a:r>
            <a:r>
              <a:rPr lang="en-US" altLang="ko-KR" baseline="0" dirty="0" smtClean="0"/>
              <a:t> also # of input tokens,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has to match # of children on the tree.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1620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</a:t>
            </a:r>
            <a:r>
              <a:rPr lang="en-US" altLang="ko-KR" baseline="0" dirty="0" smtClean="0"/>
              <a:t> also # of input tokens,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has to match # of children on the tree.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6194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john agent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window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patinet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tool is a hammer.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7163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9639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09455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As many of</a:t>
            </a:r>
            <a:r>
              <a:rPr lang="en-US" altLang="ko-KR" baseline="0" dirty="0" smtClean="0"/>
              <a:t> the answers to question corresponds to SRL arguments,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We can simply run SRL to answer questions OR use it to prune the answer </a:t>
            </a:r>
            <a:r>
              <a:rPr lang="en-US" altLang="ko-KR" baseline="0" dirty="0" err="1" smtClean="0"/>
              <a:t>candidatess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9073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 again,</a:t>
            </a:r>
            <a:r>
              <a:rPr lang="en-US" altLang="ko-KR" baseline="0" dirty="0" smtClean="0"/>
              <a:t> because we are doing neural network,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we have this black box for SRL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951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6367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combinatorial search (or proper optimization) to find correct Roles for candidate spans.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You can view SRL as an multi-task problem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of chunking to get proper spans,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and classification problem for argument </a:t>
            </a:r>
            <a:r>
              <a:rPr lang="en-US" baseline="0" dirty="0" err="1" smtClean="0"/>
              <a:t>lables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985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Model1: Proper</a:t>
            </a:r>
            <a:r>
              <a:rPr lang="en-US" baseline="0" dirty="0" smtClean="0"/>
              <a:t> candidates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09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Can be defined</a:t>
            </a:r>
            <a:r>
              <a:rPr lang="en-US" altLang="ko-KR" baseline="0" dirty="0" smtClean="0"/>
              <a:t> just over the sentence itself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Rules for consistency and logical agreement.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7899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180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41513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fd7831c8e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fd7831c8e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93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7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53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530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Cutting in-between</a:t>
            </a:r>
            <a:r>
              <a:rPr lang="en-US" baseline="0" dirty="0" smtClean="0"/>
              <a:t> the sub-tress,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Rather than enclosing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60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With these applications</a:t>
            </a:r>
            <a:r>
              <a:rPr lang="en-US" baseline="0" dirty="0" smtClean="0"/>
              <a:t> &amp; constraints,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I am going to explore </a:t>
            </a:r>
          </a:p>
          <a:p>
            <a:pPr marL="228600" lvl="0" indent="-228600">
              <a:spcBef>
                <a:spcPts val="0"/>
              </a:spcBef>
              <a:buAutoNum type="arabicParenR"/>
            </a:pPr>
            <a:r>
              <a:rPr lang="en-US" baseline="0" dirty="0" smtClean="0"/>
              <a:t>Inference </a:t>
            </a:r>
          </a:p>
          <a:p>
            <a:pPr marL="228600" lvl="0" indent="-228600">
              <a:spcBef>
                <a:spcPts val="0"/>
              </a:spcBef>
              <a:buAutoNum type="arabicParenR"/>
            </a:pPr>
            <a:r>
              <a:rPr lang="en-US" baseline="0" dirty="0" smtClean="0"/>
              <a:t>Learning</a:t>
            </a:r>
            <a:br>
              <a:rPr lang="en-US" baseline="0" dirty="0" smtClean="0"/>
            </a:br>
            <a:r>
              <a:rPr lang="en-US" baseline="0" dirty="0" smtClean="0"/>
              <a:t>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174205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 smtClean="0">
                <a:sym typeface="Verdana"/>
              </a:rPr>
              <a:t>(more</a:t>
            </a:r>
            <a:r>
              <a:rPr lang="en-US" altLang="ko-KR" sz="1200" baseline="0" dirty="0" smtClean="0">
                <a:sym typeface="Verdana"/>
              </a:rPr>
              <a:t> than </a:t>
            </a:r>
            <a:r>
              <a:rPr lang="en-US" altLang="ko-KR" sz="1200" dirty="0" smtClean="0">
                <a:sym typeface="Verdana"/>
              </a:rPr>
              <a:t>simply filtering out </a:t>
            </a:r>
            <a:r>
              <a:rPr lang="en-US" altLang="ko-KR" sz="1200" baseline="0" dirty="0" smtClean="0">
                <a:sym typeface="Verdana"/>
              </a:rPr>
              <a:t> </a:t>
            </a:r>
            <a:r>
              <a:rPr lang="en-US" altLang="ko-KR" sz="1200" dirty="0" smtClean="0">
                <a:sym typeface="Verdana"/>
              </a:rPr>
              <a:t>violating output)</a:t>
            </a:r>
            <a:endParaRPr lang="en-US" altLang="ko-KR" sz="1400" dirty="0" smtClean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8538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545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subject is ’singular or plural’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contrast, the language model trained without explicit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grammati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supervision performed worse than chance on the harder agreement prediction cases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00569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Next: To express this</a:t>
            </a:r>
            <a:r>
              <a:rPr lang="en-US" altLang="ko-KR" baseline="0" dirty="0" smtClean="0"/>
              <a:t> constraint satisfaction </a:t>
            </a:r>
            <a:r>
              <a:rPr lang="en-US" altLang="ko-KR" baseline="0" dirty="0" err="1" smtClean="0"/>
              <a:t>esaily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9377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Discrete sequence search problem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Approximate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Next: To express this</a:t>
            </a:r>
            <a:r>
              <a:rPr lang="en-US" altLang="ko-KR" baseline="0" dirty="0" smtClean="0"/>
              <a:t> constraint satisfaction </a:t>
            </a:r>
            <a:r>
              <a:rPr lang="en-US" altLang="ko-KR" baseline="0" dirty="0" err="1" smtClean="0"/>
              <a:t>esaily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57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Define a</a:t>
            </a:r>
            <a:r>
              <a:rPr lang="en-US" altLang="ko-KR" baseline="0" dirty="0" smtClean="0"/>
              <a:t> positive constraint function $g$.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0 if and only if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there is no constraint violation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35841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Rewriting</a:t>
            </a:r>
            <a:r>
              <a:rPr lang="en-US" altLang="ko-KR" baseline="0" dirty="0" smtClean="0"/>
              <a:t> the optimization function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0929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Next: To express this</a:t>
            </a:r>
            <a:r>
              <a:rPr lang="en-US" altLang="ko-KR" baseline="0" dirty="0" smtClean="0"/>
              <a:t> constraint satisfaction </a:t>
            </a:r>
            <a:r>
              <a:rPr lang="en-US" altLang="ko-KR" baseline="0" dirty="0" err="1" smtClean="0"/>
              <a:t>esaily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2855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Inexact</a:t>
            </a:r>
            <a:r>
              <a:rPr lang="en-US" altLang="ko-KR" baseline="0" dirty="0" smtClean="0"/>
              <a:t> Dynamic Programing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739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Not </a:t>
            </a:r>
            <a:r>
              <a:rPr lang="en-US" altLang="ko-KR" baseline="0" dirty="0" err="1" smtClean="0"/>
              <a:t>localizeable</a:t>
            </a:r>
            <a:r>
              <a:rPr lang="en-US" altLang="ko-KR" baseline="0" dirty="0" smtClean="0"/>
              <a:t> like the parsing example.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or not global, but fairly long sequence dependency.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4403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6661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by</a:t>
            </a:r>
            <a:r>
              <a:rPr lang="en-US" altLang="ko-KR" baseline="0" dirty="0" smtClean="0"/>
              <a:t> tweaking the model weights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as we want.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5229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minimizing probabilities</a:t>
            </a:r>
            <a:r>
              <a:rPr lang="en-US" altLang="ko-KR" baseline="0" dirty="0" smtClean="0"/>
              <a:t> of example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that are constraint violating,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 may go to trivial solution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or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may forget what it learned before,</a:t>
            </a:r>
          </a:p>
        </p:txBody>
      </p:sp>
    </p:spTree>
    <p:extLst>
      <p:ext uri="{BB962C8B-B14F-4D97-AF65-F5344CB8AC3E}">
        <p14:creationId xmlns:p14="http://schemas.microsoft.com/office/powerpoint/2010/main" val="100535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generating relevant caption to the provided input.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As you can see,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0367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This</a:t>
            </a:r>
            <a:r>
              <a:rPr lang="en-US" altLang="ko-KR" baseline="0" dirty="0" smtClean="0"/>
              <a:t> is instance-based optimization,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so we </a:t>
            </a:r>
            <a:r>
              <a:rPr lang="en-US" altLang="ko-KR" dirty="0" smtClean="0"/>
              <a:t>reset and make </a:t>
            </a:r>
            <a:r>
              <a:rPr lang="en-US" altLang="ko-KR" dirty="0" err="1" smtClean="0"/>
              <a:t>W_l</a:t>
            </a:r>
            <a:r>
              <a:rPr lang="en-US" altLang="ko-KR" baseline="0" dirty="0" smtClean="0"/>
              <a:t> to be W again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for new example.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73721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519867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as opposed</a:t>
            </a:r>
            <a:r>
              <a:rPr lang="en-US" altLang="ko-KR" baseline="0" dirty="0" smtClean="0"/>
              <a:t> traversing simply on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the output space as usual?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126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221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83464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58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72576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3117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06207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2522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Constraints can be defined in relation t</a:t>
            </a:r>
            <a:r>
              <a:rPr lang="en-US" altLang="ko-KR" baseline="0" dirty="0" smtClean="0"/>
              <a:t>o ’input’ and ‘output’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6917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As we discussed,</a:t>
            </a:r>
            <a:r>
              <a:rPr lang="en-US" baseline="0" dirty="0" smtClean="0"/>
              <a:t> let’s define the constraint function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8163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2158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With the defined constraints,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with the</a:t>
            </a:r>
            <a:r>
              <a:rPr lang="en-US" baseline="0" dirty="0" smtClean="0"/>
              <a:t> proposed GBI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634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GBI only affects the ones that has failures.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263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5226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0881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9904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7702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9226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Q5 will</a:t>
            </a:r>
            <a:r>
              <a:rPr lang="en-US" baseline="0" dirty="0" smtClean="0"/>
              <a:t> be dealt later.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6878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As we have seen here,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The constraints I look into are the simple, intuitive</a:t>
            </a:r>
            <a:r>
              <a:rPr lang="en-US" altLang="ko-KR" baseline="0" dirty="0" smtClean="0"/>
              <a:t> rules that is defined on output or on input, output relation.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00919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572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049993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29774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4061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519752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14078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1537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Even this simplistic</a:t>
            </a:r>
            <a:r>
              <a:rPr lang="en-US" altLang="ko-KR" baseline="0" dirty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0962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Even this simplistic</a:t>
            </a:r>
            <a:r>
              <a:rPr lang="en-US" altLang="ko-KR" baseline="0" dirty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44674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195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 talk mainly</a:t>
            </a:r>
            <a:r>
              <a:rPr lang="en-US" altLang="ko-KR" baseline="0" dirty="0" smtClean="0"/>
              <a:t> about hard constraints.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Which can be interchanged with "rules"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29333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70629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599943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GBI not only works better than A*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It</a:t>
            </a:r>
            <a:r>
              <a:rPr lang="en-US" altLang="ko-KR" baseline="0" dirty="0" smtClean="0"/>
              <a:t> is far more robust than A*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9589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566681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48863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138667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41664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2008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54153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dk1"/>
                </a:solidFill>
              </a:rPr>
              <a:t>저는 deep learning을 통해 자동차의 이상징후들을 미리 예견할 수 있는 머신러닝 모델을 제안하고자 합니다.</a:t>
            </a:r>
          </a:p>
        </p:txBody>
      </p:sp>
    </p:spTree>
    <p:extLst>
      <p:ext uri="{BB962C8B-B14F-4D97-AF65-F5344CB8AC3E}">
        <p14:creationId xmlns:p14="http://schemas.microsoft.com/office/powerpoint/2010/main" val="17322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black</a:t>
            </a:r>
            <a:r>
              <a:rPr lang="en-US" altLang="ko-KR" baseline="0" dirty="0" smtClean="0"/>
              <a:t> box,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because not much of particular modification to the model,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besides input, output representation changes happen in typical neural network training.</a:t>
            </a:r>
          </a:p>
        </p:txBody>
      </p:sp>
    </p:spTree>
    <p:extLst>
      <p:ext uri="{BB962C8B-B14F-4D97-AF65-F5344CB8AC3E}">
        <p14:creationId xmlns:p14="http://schemas.microsoft.com/office/powerpoint/2010/main" val="14844627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25938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58048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5611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38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going to show an example</a:t>
            </a:r>
            <a:r>
              <a:rPr lang="en-US" baseline="0" dirty="0" smtClean="0"/>
              <a:t> of shift-reduce syntax</a:t>
            </a:r>
          </a:p>
          <a:p>
            <a:r>
              <a:rPr lang="en-US" dirty="0" smtClean="0"/>
              <a:t>But without</a:t>
            </a:r>
            <a:r>
              <a:rPr lang="en-US" baseline="0" dirty="0" smtClean="0"/>
              <a:t> all the details, </a:t>
            </a:r>
            <a:r>
              <a:rPr lang="en-US" dirty="0" smtClean="0"/>
              <a:t>the take away</a:t>
            </a:r>
            <a:r>
              <a:rPr lang="en-US" baseline="0" dirty="0" smtClean="0"/>
              <a:t> from here is that you can linearize the parse tree</a:t>
            </a:r>
          </a:p>
          <a:p>
            <a:r>
              <a:rPr lang="en-US" baseline="0" dirty="0" smtClean="0"/>
              <a:t>Into corresponding shift-reduce commands.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656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32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04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225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004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2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6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924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90" y="1981200"/>
            <a:ext cx="1112942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A9B1-34E8-5347-9E89-AA64418C30B6}" type="datetime1">
              <a:rPr lang="en-US" smtClean="0"/>
              <a:t>11/13/18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 – Oracle Internal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1373741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932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fld id="{12B0B8C0-B174-994E-B80C-8036BF688C4C}" type="slidenum">
              <a:rPr lang="en-US" smtClean="0"/>
              <a:t>‹#›</a:t>
            </a:fld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Jay Yoon Lee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12B0B8C0-B174-994E-B80C-8036BF688C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8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7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8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52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170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0.png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204331" y="624468"/>
            <a:ext cx="9980341" cy="242376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4800" dirty="0"/>
              <a:t>Gradient-based Inference </a:t>
            </a:r>
            <a:r>
              <a:rPr lang="en-US" sz="4800" dirty="0" smtClean="0"/>
              <a:t>for Networks </a:t>
            </a:r>
            <a:r>
              <a:rPr lang="en-US" sz="4800" dirty="0"/>
              <a:t>with Output </a:t>
            </a:r>
            <a:r>
              <a:rPr lang="en-US" sz="4800" dirty="0" smtClean="0"/>
              <a:t>Constraints</a:t>
            </a:r>
            <a:endParaRPr lang="en-US" sz="4800" dirty="0"/>
          </a:p>
        </p:txBody>
      </p:sp>
      <p:sp>
        <p:nvSpPr>
          <p:cNvPr id="4" name="Shape 55"/>
          <p:cNvSpPr txBox="1">
            <a:spLocks/>
          </p:cNvSpPr>
          <p:nvPr/>
        </p:nvSpPr>
        <p:spPr>
          <a:xfrm>
            <a:off x="1467709" y="3586118"/>
            <a:ext cx="9605451" cy="762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Jay Yoon </a:t>
            </a:r>
            <a:r>
              <a:rPr lang="en-US" sz="2800" dirty="0" smtClean="0">
                <a:solidFill>
                  <a:schemeClr val="tx1"/>
                </a:solidFill>
              </a:rPr>
              <a:t>Lee†    </a:t>
            </a:r>
            <a:r>
              <a:rPr lang="en-US" sz="2800" dirty="0" err="1" smtClean="0">
                <a:solidFill>
                  <a:schemeClr val="tx1"/>
                </a:solidFill>
              </a:rPr>
              <a:t>Sanket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Vaibhav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Mehta†   Michael Wick‡ 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Jean-Baptiste Tristan‡		Jaime </a:t>
            </a:r>
            <a:r>
              <a:rPr lang="en-US" sz="2800" dirty="0" err="1" smtClean="0">
                <a:solidFill>
                  <a:schemeClr val="tx1"/>
                </a:solidFill>
              </a:rPr>
              <a:t>Carbonell</a:t>
            </a:r>
            <a:r>
              <a:rPr lang="en-US" sz="2800" dirty="0" smtClean="0">
                <a:solidFill>
                  <a:schemeClr val="tx1"/>
                </a:solidFill>
              </a:rPr>
              <a:t>†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hape 55"/>
          <p:cNvSpPr txBox="1">
            <a:spLocks/>
          </p:cNvSpPr>
          <p:nvPr/>
        </p:nvSpPr>
        <p:spPr>
          <a:xfrm>
            <a:off x="1835700" y="2899118"/>
            <a:ext cx="8520600" cy="3149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33" y="5464754"/>
            <a:ext cx="4729216" cy="1159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90" y="5374888"/>
            <a:ext cx="1372897" cy="1372897"/>
          </a:xfrm>
          <a:prstGeom prst="rect">
            <a:avLst/>
          </a:prstGeom>
        </p:spPr>
      </p:pic>
      <p:pic>
        <p:nvPicPr>
          <p:cNvPr id="12" name="Picture 11" descr="Oracle logo in white on red staging background" title="Oracle red badge log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74" y="5619140"/>
            <a:ext cx="2349772" cy="85915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046" y="5639036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‡ </a:t>
            </a:r>
          </a:p>
        </p:txBody>
      </p:sp>
      <p:sp>
        <p:nvSpPr>
          <p:cNvPr id="3" name="Rectangle 2"/>
          <p:cNvSpPr/>
          <p:nvPr/>
        </p:nvSpPr>
        <p:spPr>
          <a:xfrm>
            <a:off x="8584922" y="5464754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† </a:t>
            </a:r>
          </a:p>
        </p:txBody>
      </p:sp>
    </p:spTree>
    <p:extLst>
      <p:ext uri="{BB962C8B-B14F-4D97-AF65-F5344CB8AC3E}">
        <p14:creationId xmlns:p14="http://schemas.microsoft.com/office/powerpoint/2010/main" val="38205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02629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Black </a:t>
            </a:r>
            <a:r>
              <a:rPr lang="en-US" altLang="ko-KR" sz="2800" dirty="0">
                <a:sym typeface="Verdana"/>
              </a:rPr>
              <a:t>box trained with cross-entropy loss</a:t>
            </a:r>
          </a:p>
          <a:p>
            <a:pPr lvl="1"/>
            <a:r>
              <a:rPr lang="en-US" altLang="ko-KR" sz="2400" dirty="0" smtClean="0">
                <a:sym typeface="Verdana"/>
              </a:rPr>
              <a:t>Maximizing log-likelihood of (input, true output) pair.</a:t>
            </a:r>
          </a:p>
          <a:p>
            <a:pPr lvl="1"/>
            <a:r>
              <a:rPr lang="en-US" altLang="ko-KR" sz="2400" dirty="0" smtClean="0">
                <a:sym typeface="Verdana"/>
              </a:rPr>
              <a:t>Often requires massive dataset.</a:t>
            </a:r>
            <a:r>
              <a:rPr lang="ko-KR" altLang="en-US" sz="2400" dirty="0" smtClean="0"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(not very good on small data)</a:t>
            </a:r>
          </a:p>
          <a:p>
            <a:r>
              <a:rPr lang="en-US" altLang="ko-KR" sz="2800" dirty="0" smtClean="0">
                <a:solidFill>
                  <a:schemeClr val="tx1"/>
                </a:solidFill>
                <a:sym typeface="Verdana"/>
              </a:rPr>
              <a:t>Can we </a:t>
            </a:r>
            <a:r>
              <a:rPr lang="en-US" altLang="ko-KR" sz="2800" b="1" i="1" dirty="0" smtClean="0">
                <a:solidFill>
                  <a:srgbClr val="0070C0"/>
                </a:solidFill>
                <a:sym typeface="Verdana"/>
              </a:rPr>
              <a:t>leverage the known constraints?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Typical neural model training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0801" y="2968832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 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2431767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0" y="2468511"/>
            <a:ext cx="223329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4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0801" y="2968832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1344" y="1925829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940" y="3529286"/>
            <a:ext cx="2701126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40" y="2461423"/>
            <a:ext cx="299174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7114" y="4011833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0113" y="2968832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656" y="1925829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7181105" y="2028735"/>
            <a:ext cx="635184" cy="1905244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91739" y="2474880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39" y="3536374"/>
            <a:ext cx="275074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6041" y="5042384"/>
            <a:ext cx="343238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039" y="4011833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51903" y="2996805"/>
            <a:ext cx="343238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27" name="Left Bracket 26"/>
          <p:cNvSpPr/>
          <p:nvPr/>
        </p:nvSpPr>
        <p:spPr>
          <a:xfrm>
            <a:off x="7198748" y="3087205"/>
            <a:ext cx="635184" cy="1905244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70475" y="2399199"/>
            <a:ext cx="3029656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39" y="3529286"/>
            <a:ext cx="409753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6792939" y="4286803"/>
            <a:ext cx="952776" cy="370464"/>
          </a:xfrm>
          <a:prstGeom prst="rightArrow">
            <a:avLst/>
          </a:prstGeom>
          <a:solidFill>
            <a:schemeClr val="accent3"/>
          </a:solidFill>
          <a:ln w="19050">
            <a:solidFill>
              <a:srgbClr val="FF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70474" y="2399199"/>
            <a:ext cx="3008391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39" y="3536374"/>
            <a:ext cx="550812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3751" y="2988645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74" y="2399199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582709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3751" y="2988645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474" y="2399199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7163459" y="2998998"/>
            <a:ext cx="635184" cy="3069561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582709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106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0474" y="2399199"/>
            <a:ext cx="2364295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8896" y="5019993"/>
            <a:ext cx="6404224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(S 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 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 .)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828747" y="5362912"/>
            <a:ext cx="952776" cy="370464"/>
          </a:xfrm>
          <a:prstGeom prst="rightArrow">
            <a:avLst/>
          </a:prstGeom>
          <a:solidFill>
            <a:schemeClr val="accent3"/>
          </a:solidFill>
          <a:ln w="19050">
            <a:solidFill>
              <a:srgbClr val="FF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672939" y="3536374"/>
            <a:ext cx="572786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2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85454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GBI case study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29419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3746" y="1491397"/>
            <a:ext cx="12478215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Comparison to decoder with constraints on each step.</a:t>
            </a:r>
          </a:p>
          <a:p>
            <a:r>
              <a:rPr lang="en-US" altLang="ko-KR" sz="2400" b="1" dirty="0" smtClean="0">
                <a:sym typeface="Verdana"/>
              </a:rPr>
              <a:t>Unconstrained decoding + Error signal </a:t>
            </a:r>
            <a:r>
              <a:rPr lang="en-US" altLang="ko-KR" sz="2400" b="1" dirty="0" smtClean="0">
                <a:sym typeface="Verdana"/>
              </a:rPr>
              <a:t>propagation </a:t>
            </a:r>
            <a:r>
              <a:rPr lang="en-US" altLang="ko-KR" sz="2400" dirty="0" smtClean="0">
                <a:sym typeface="Verdana"/>
              </a:rPr>
              <a:t>can </a:t>
            </a:r>
            <a:r>
              <a:rPr lang="en-US" altLang="ko-KR" sz="2400" dirty="0" smtClean="0">
                <a:sym typeface="Verdana"/>
              </a:rPr>
              <a:t>be more powerful.</a:t>
            </a:r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Case study of GBI </a:t>
            </a:r>
            <a:r>
              <a:rPr lang="en-US" dirty="0" smtClean="0"/>
              <a:t>on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2" y="2297151"/>
            <a:ext cx="9774035" cy="44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10125459" cy="4555200"/>
          </a:xfrm>
        </p:spPr>
        <p:txBody>
          <a:bodyPr/>
          <a:lstStyle/>
          <a:p>
            <a:pPr marL="342900" lvl="1" indent="-342900"/>
            <a:r>
              <a:rPr lang="en-US" altLang="ko-KR" dirty="0">
                <a:sym typeface="Verdana"/>
              </a:rPr>
              <a:t>Training </a:t>
            </a:r>
            <a:r>
              <a:rPr lang="en-US" altLang="ko-KR" dirty="0" smtClean="0">
                <a:sym typeface="Verdana"/>
              </a:rPr>
              <a:t>set</a:t>
            </a:r>
          </a:p>
          <a:p>
            <a:pPr marL="742950" lvl="2" indent="-342900"/>
            <a:r>
              <a:rPr lang="en-US" altLang="ko-KR" dirty="0" smtClean="0">
                <a:sym typeface="Verdana"/>
              </a:rPr>
              <a:t>constraint-satisfying </a:t>
            </a:r>
            <a:r>
              <a:rPr lang="en-US" altLang="ko-KR" dirty="0">
                <a:sym typeface="Verdana"/>
              </a:rPr>
              <a:t>instances (input ,true output</a:t>
            </a:r>
            <a:r>
              <a:rPr lang="en-US" altLang="ko-KR" dirty="0" smtClean="0">
                <a:sym typeface="Verdana"/>
              </a:rPr>
              <a:t>)</a:t>
            </a:r>
          </a:p>
          <a:p>
            <a:pPr marL="742950" lvl="2" indent="-342900"/>
            <a:r>
              <a:rPr lang="en-US" altLang="ko-KR" dirty="0" smtClean="0">
                <a:sym typeface="Verdana"/>
              </a:rPr>
              <a:t>Thus, constraint is </a:t>
            </a:r>
            <a:r>
              <a:rPr lang="en-US" altLang="ko-KR" b="1" i="1" dirty="0" smtClean="0">
                <a:sym typeface="Verdana"/>
              </a:rPr>
              <a:t>“not </a:t>
            </a:r>
            <a:r>
              <a:rPr lang="en-US" altLang="ko-KR" b="1" i="1" dirty="0">
                <a:sym typeface="Verdana"/>
              </a:rPr>
              <a:t>explicit”</a:t>
            </a:r>
            <a:r>
              <a:rPr lang="en-US" altLang="ko-KR" dirty="0">
                <a:sym typeface="Verdana"/>
              </a:rPr>
              <a:t> on training </a:t>
            </a:r>
            <a:r>
              <a:rPr lang="en-US" altLang="ko-KR" dirty="0" smtClean="0">
                <a:sym typeface="Verdana"/>
              </a:rPr>
              <a:t>set. </a:t>
            </a:r>
          </a:p>
          <a:p>
            <a:pPr marL="342900" lvl="1" indent="-342900"/>
            <a:r>
              <a:rPr lang="en-US" altLang="ko-KR" dirty="0" smtClean="0">
                <a:sym typeface="Verdana"/>
              </a:rPr>
              <a:t>Hard to write ‘if-else’ inside black box.</a:t>
            </a:r>
          </a:p>
          <a:p>
            <a:pPr marL="342900" lvl="1" indent="-342900"/>
            <a:endParaRPr lang="en-US" altLang="ko-KR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699" y="593367"/>
            <a:ext cx="9123653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Challenges in injecting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>
            <a:normAutofit fontScale="92500"/>
          </a:bodyPr>
          <a:lstStyle/>
          <a:p>
            <a:r>
              <a:rPr lang="en-US" altLang="ko-KR" sz="2800" dirty="0" smtClean="0">
                <a:sym typeface="Verdana"/>
              </a:rPr>
              <a:t>SRL has the following constraints</a:t>
            </a:r>
          </a:p>
          <a:p>
            <a:pPr lvl="1"/>
            <a:r>
              <a:rPr lang="en-US" altLang="ko-KR" sz="2400" dirty="0" smtClean="0">
                <a:sym typeface="Verdana"/>
              </a:rPr>
              <a:t>BIO </a:t>
            </a:r>
            <a:r>
              <a:rPr lang="mr-IN" altLang="ko-KR" sz="2400" dirty="0" smtClean="0">
                <a:sym typeface="Verdana"/>
              </a:rPr>
              <a:t>–</a:t>
            </a:r>
            <a:r>
              <a:rPr lang="en-US" altLang="ko-KR" sz="2400" dirty="0" smtClean="0">
                <a:sym typeface="Verdana"/>
              </a:rPr>
              <a:t> captured by </a:t>
            </a:r>
            <a:r>
              <a:rPr lang="en-US" altLang="ko-KR" sz="2400" dirty="0" err="1" smtClean="0">
                <a:sym typeface="Verdana"/>
              </a:rPr>
              <a:t>vitrebi</a:t>
            </a:r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Syntactic consistency</a:t>
            </a:r>
          </a:p>
          <a:p>
            <a:pPr lvl="1"/>
            <a:r>
              <a:rPr lang="en-US" altLang="ko-KR" sz="2400" dirty="0" smtClean="0">
                <a:sym typeface="Verdana"/>
              </a:rPr>
              <a:t>U,C,R violation</a:t>
            </a:r>
          </a:p>
          <a:p>
            <a:pPr lvl="2"/>
            <a:r>
              <a:rPr lang="en-US" altLang="ko-KR" sz="2000" dirty="0">
                <a:sym typeface="Verdana"/>
              </a:rPr>
              <a:t>Unique core (U) / Continuation (C) / Reference (R) roles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SOTA models have UCR violations</a:t>
            </a:r>
          </a:p>
          <a:p>
            <a:r>
              <a:rPr lang="en-US" altLang="ko-KR" sz="2800" dirty="0" smtClean="0">
                <a:sym typeface="Verdana"/>
              </a:rPr>
              <a:t>GBI successfully reduces U,C,R violations.</a:t>
            </a:r>
          </a:p>
          <a:p>
            <a:pPr lvl="1"/>
            <a:r>
              <a:rPr lang="en-US" altLang="ko-KR" sz="2400" dirty="0" smtClean="0">
                <a:sym typeface="Verdana"/>
              </a:rPr>
              <a:t>No F1 score improvement, but the side effect of U,C,R is still unstudied as SRL output is used as an input to the following system.</a:t>
            </a:r>
            <a:endParaRPr lang="en-US" altLang="ko-KR" sz="24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WORK IN PROGRESS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extra experiment   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867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Application 3: </a:t>
            </a:r>
            <a:r>
              <a:rPr lang="en-US" altLang="ko-KR" sz="2800" dirty="0">
                <a:sym typeface="Verdana"/>
              </a:rPr>
              <a:t>Transduction </a:t>
            </a:r>
            <a:r>
              <a:rPr lang="en-US" altLang="ko-KR" sz="2800" dirty="0" smtClean="0">
                <a:sym typeface="Verdana"/>
              </a:rPr>
              <a:t>problem</a:t>
            </a:r>
          </a:p>
          <a:p>
            <a:pPr lvl="1"/>
            <a:r>
              <a:rPr lang="en-US" altLang="ko-KR" sz="2400" dirty="0" smtClean="0">
                <a:sym typeface="Verdana"/>
              </a:rPr>
              <a:t>Definition</a:t>
            </a:r>
          </a:p>
          <a:p>
            <a:pPr lvl="2"/>
            <a:r>
              <a:rPr lang="en-US" sz="2000" dirty="0"/>
              <a:t>A transducer T : </a:t>
            </a:r>
            <a:r>
              <a:rPr lang="en-US" sz="2000" dirty="0" smtClean="0"/>
              <a:t>L_s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err="1" smtClean="0"/>
              <a:t>L_t</a:t>
            </a:r>
            <a:r>
              <a:rPr lang="en-US" sz="2000" dirty="0" smtClean="0"/>
              <a:t> </a:t>
            </a:r>
            <a:r>
              <a:rPr lang="en-US" sz="2000" dirty="0"/>
              <a:t>is a function from a source language to a target </a:t>
            </a:r>
            <a:r>
              <a:rPr lang="en-US" sz="2000" dirty="0" smtClean="0"/>
              <a:t>language</a:t>
            </a:r>
            <a:endParaRPr lang="en-US" altLang="ko-KR" sz="20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Transduction itself is a difficult problem.</a:t>
            </a:r>
          </a:p>
          <a:p>
            <a:pPr lvl="1"/>
            <a:r>
              <a:rPr lang="en-US" altLang="ko-KR" sz="2400" dirty="0" smtClean="0">
                <a:sym typeface="Verdana"/>
              </a:rPr>
              <a:t>We use it as an example of constraint with seq2seq problem, when you know the aggregate information.</a:t>
            </a:r>
          </a:p>
          <a:p>
            <a:pPr lvl="1"/>
            <a:r>
              <a:rPr lang="en-US" altLang="ko-KR" sz="2400" dirty="0" smtClean="0">
                <a:sym typeface="Verdana"/>
              </a:rPr>
              <a:t>Transduction rule: </a:t>
            </a:r>
            <a:r>
              <a:rPr lang="hu-HU" sz="2400" dirty="0" smtClean="0"/>
              <a:t>az </a:t>
            </a:r>
            <a:r>
              <a:rPr lang="hu-HU" sz="2400" dirty="0" smtClean="0">
                <a:sym typeface="Wingdings"/>
              </a:rPr>
              <a:t> </a:t>
            </a:r>
            <a:r>
              <a:rPr lang="hu-HU" sz="2400" dirty="0" err="1" smtClean="0">
                <a:sym typeface="Wingdings"/>
              </a:rPr>
              <a:t>aaa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Transduction 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38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Case study of GBI on transduction problem.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Transduction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8" y="2009719"/>
            <a:ext cx="8512052" cy="38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167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Parsing slides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2904803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GBI on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899"/>
            <a:ext cx="9872583" cy="4676463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Application 2</a:t>
            </a:r>
            <a:r>
              <a:rPr lang="en-US" altLang="ko-KR" sz="2800" dirty="0" smtClean="0">
                <a:sym typeface="Verdana"/>
              </a:rPr>
              <a:t>: Syntactic constituency parsing.</a:t>
            </a:r>
            <a:endParaRPr lang="en-US" altLang="ko-KR" sz="2800" dirty="0">
              <a:sym typeface="Verdana"/>
            </a:endParaRPr>
          </a:p>
          <a:p>
            <a:endParaRPr lang="en-US" sz="2800" dirty="0" smtClean="0"/>
          </a:p>
          <a:p>
            <a:r>
              <a:rPr lang="en-US" sz="2800" dirty="0" smtClean="0"/>
              <a:t>One </a:t>
            </a:r>
            <a:r>
              <a:rPr lang="en-US" sz="2800" dirty="0"/>
              <a:t>of the fundamental problem studied in NLP for decades.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Provides structure to NLP tasks.</a:t>
            </a:r>
          </a:p>
          <a:p>
            <a:pPr marL="742950" lvl="2" indent="-342900"/>
            <a:r>
              <a:rPr lang="en-US" sz="2200" dirty="0"/>
              <a:t>Sentiment analysis, Translations, </a:t>
            </a:r>
            <a:br>
              <a:rPr lang="en-US" sz="2200" dirty="0"/>
            </a:br>
            <a:r>
              <a:rPr lang="en-US" sz="2200" dirty="0"/>
              <a:t>Named Entity </a:t>
            </a:r>
            <a:r>
              <a:rPr lang="en-US" sz="2200" dirty="0" smtClean="0"/>
              <a:t>Recognitions, </a:t>
            </a:r>
            <a:r>
              <a:rPr lang="mr-IN" sz="2200" dirty="0" smtClean="0"/>
              <a:t>…</a:t>
            </a:r>
            <a:r>
              <a:rPr lang="en-US" sz="2200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vintage-car-1448962571Zk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35" y="3496054"/>
            <a:ext cx="3046132" cy="2284004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3989303" y="5262739"/>
            <a:ext cx="683769" cy="302559"/>
          </a:xfrm>
          <a:prstGeom prst="left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96944" y="4704883"/>
            <a:ext cx="265674" cy="393805"/>
          </a:xfrm>
          <a:prstGeom prst="rect">
            <a:avLst/>
          </a:prstGeom>
          <a:noFill/>
          <a:ln w="76200" cmpd="sng">
            <a:noFill/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91374" y="5048495"/>
            <a:ext cx="192015" cy="23847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17586" y="5025422"/>
            <a:ext cx="270811" cy="22491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3872" y="4740461"/>
            <a:ext cx="265674" cy="393805"/>
          </a:xfrm>
          <a:prstGeom prst="rect">
            <a:avLst/>
          </a:prstGeom>
          <a:noFill/>
          <a:ln w="76200" cmpd="sng">
            <a:noFill/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088302" y="5084073"/>
            <a:ext cx="192015" cy="23847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14514" y="5061000"/>
            <a:ext cx="270811" cy="22491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92231" y="5198550"/>
            <a:ext cx="1445348" cy="538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0000FF"/>
                </a:solidFill>
              </a:rPr>
              <a:t>blue</a:t>
            </a:r>
            <a:r>
              <a:rPr lang="en-US" sz="2700" b="1" dirty="0">
                <a:solidFill>
                  <a:srgbClr val="000000"/>
                </a:solidFill>
              </a:rPr>
              <a:t> car</a:t>
            </a:r>
            <a:br>
              <a:rPr lang="en-US" sz="2700" b="1" dirty="0">
                <a:solidFill>
                  <a:srgbClr val="000000"/>
                </a:solidFill>
              </a:rPr>
            </a:br>
            <a:r>
              <a:rPr lang="en-US" sz="2700" b="1" dirty="0">
                <a:solidFill>
                  <a:srgbClr val="000000"/>
                </a:solidFill>
              </a:rPr>
              <a:t>(en)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402" y="5224471"/>
            <a:ext cx="1993021" cy="459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700" b="1" dirty="0" err="1">
                <a:solidFill>
                  <a:srgbClr val="000000"/>
                </a:solidFill>
              </a:rPr>
              <a:t>voiture</a:t>
            </a:r>
            <a:r>
              <a:rPr lang="en-US" sz="2700" b="1" dirty="0">
                <a:solidFill>
                  <a:srgbClr val="000000"/>
                </a:solidFill>
              </a:rPr>
              <a:t> </a:t>
            </a:r>
            <a:r>
              <a:rPr lang="en-US" sz="2700" b="1" dirty="0" err="1">
                <a:solidFill>
                  <a:srgbClr val="0000FF"/>
                </a:solidFill>
              </a:rPr>
              <a:t>bleue</a:t>
            </a:r>
            <a:r>
              <a:rPr lang="en-US" sz="2700" b="1" dirty="0">
                <a:solidFill>
                  <a:srgbClr val="000000"/>
                </a:solidFill>
              </a:rPr>
              <a:t/>
            </a:r>
            <a:br>
              <a:rPr lang="en-US" sz="2700" b="1" dirty="0">
                <a:solidFill>
                  <a:srgbClr val="000000"/>
                </a:solidFill>
              </a:rPr>
            </a:br>
            <a:r>
              <a:rPr lang="en-US" sz="2700" b="1" dirty="0">
                <a:solidFill>
                  <a:srgbClr val="000000"/>
                </a:solidFill>
              </a:rPr>
              <a:t>(</a:t>
            </a:r>
            <a:r>
              <a:rPr lang="en-US" sz="2700" b="1" dirty="0" err="1">
                <a:solidFill>
                  <a:srgbClr val="000000"/>
                </a:solidFill>
              </a:rPr>
              <a:t>fr</a:t>
            </a:r>
            <a:r>
              <a:rPr lang="en-US" sz="2700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938086" cy="4555200"/>
          </a:xfrm>
        </p:spPr>
        <p:txBody>
          <a:bodyPr/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GBI on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899"/>
            <a:ext cx="10105741" cy="5007049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Application 2</a:t>
            </a:r>
            <a:r>
              <a:rPr lang="en-US" altLang="ko-KR" sz="2800" dirty="0" smtClean="0">
                <a:sym typeface="Verdana"/>
              </a:rPr>
              <a:t>: Syntactic constituency parsing.</a:t>
            </a:r>
            <a:endParaRPr lang="en-US" altLang="ko-KR" sz="2800" dirty="0">
              <a:sym typeface="Verdana"/>
            </a:endParaRPr>
          </a:p>
          <a:p>
            <a:endParaRPr lang="en-US" sz="2800" dirty="0" smtClean="0"/>
          </a:p>
          <a:p>
            <a:r>
              <a:rPr lang="en-US" sz="2800" dirty="0" smtClean="0"/>
              <a:t>One </a:t>
            </a:r>
            <a:r>
              <a:rPr lang="en-US" sz="2800" dirty="0"/>
              <a:t>of the fundamental problem studied in NLP for decades.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Provides structure to NLP tasks.</a:t>
            </a:r>
          </a:p>
          <a:p>
            <a:pPr marL="742950" lvl="2" indent="-342900"/>
            <a:r>
              <a:rPr lang="en-US" sz="2200" dirty="0"/>
              <a:t>Sentiment analysis, Translations, </a:t>
            </a:r>
            <a:br>
              <a:rPr lang="en-US" sz="2200" dirty="0"/>
            </a:br>
            <a:r>
              <a:rPr lang="en-US" sz="2200" dirty="0"/>
              <a:t>Named Entity </a:t>
            </a:r>
            <a:r>
              <a:rPr lang="en-US" sz="2200" dirty="0" smtClean="0"/>
              <a:t>Recognitions, </a:t>
            </a:r>
            <a:r>
              <a:rPr lang="mr-IN" sz="2200" dirty="0" smtClean="0"/>
              <a:t>…</a:t>
            </a:r>
            <a:r>
              <a:rPr lang="en-US" sz="2200" dirty="0" smtClean="0"/>
              <a:t>.</a:t>
            </a:r>
          </a:p>
          <a:p>
            <a:pPr marL="742950" lvl="2" indent="-342900"/>
            <a:r>
              <a:rPr lang="en-US" sz="2000" dirty="0"/>
              <a:t>e</a:t>
            </a:r>
            <a:r>
              <a:rPr lang="en-US" sz="2000" dirty="0" smtClean="0"/>
              <a:t>.g.)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</a:rPr>
              <a:t>“This film does </a:t>
            </a:r>
            <a:r>
              <a:rPr lang="en-US" sz="2000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>
                <a:solidFill>
                  <a:srgbClr val="FF0000"/>
                </a:solidFill>
              </a:rPr>
              <a:t>care</a:t>
            </a:r>
            <a:r>
              <a:rPr lang="en-US" sz="2000" dirty="0">
                <a:solidFill>
                  <a:srgbClr val="000000"/>
                </a:solidFill>
              </a:rPr>
              <a:t> about cleverness, wit or any other kind of intelligent humor" 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/>
              <a:t>(</a:t>
            </a:r>
            <a:r>
              <a:rPr lang="en-US" sz="2000" dirty="0" err="1"/>
              <a:t>Socher</a:t>
            </a:r>
            <a:r>
              <a:rPr lang="en-US" sz="2000" dirty="0"/>
              <a:t> et al EMLNP 2013)</a:t>
            </a:r>
            <a:endParaRPr lang="en-US" sz="2200" dirty="0"/>
          </a:p>
          <a:p>
            <a:pPr marL="742950" lvl="2" indent="-342900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21" descr="1387113339-2400p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8" y="2639785"/>
            <a:ext cx="1235076" cy="17961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274936" y="3129221"/>
            <a:ext cx="1914547" cy="1188357"/>
          </a:xfrm>
          <a:prstGeom prst="line">
            <a:avLst/>
          </a:prstGeom>
          <a:ln w="76200" cmpd="sng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392894" y="3138293"/>
            <a:ext cx="1796589" cy="1224642"/>
          </a:xfrm>
          <a:prstGeom prst="line">
            <a:avLst/>
          </a:prstGeom>
          <a:ln w="76200" cmpd="sng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95254" y="3356426"/>
            <a:ext cx="934589" cy="78014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Bag of 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348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42761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GBI in detail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12747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116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with constraints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Proposed methods</a:t>
            </a:r>
          </a:p>
          <a:p>
            <a:pPr lvl="1"/>
            <a:r>
              <a:rPr lang="en-US" sz="2400" dirty="0" smtClean="0"/>
              <a:t>Output inconsistency (</a:t>
            </a:r>
            <a:r>
              <a:rPr lang="en-US" sz="2400" i="1" dirty="0" smtClean="0"/>
              <a:t>OI-Loss</a:t>
            </a:r>
            <a:r>
              <a:rPr lang="en-US" sz="2400" dirty="0"/>
              <a:t>) </a:t>
            </a:r>
          </a:p>
          <a:p>
            <a:pPr lvl="1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2405987"/>
            <a:ext cx="5638800" cy="109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3490753"/>
            <a:ext cx="4521200" cy="133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6225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 smtClean="0">
                <a:sym typeface="Verdana"/>
              </a:rPr>
              <a:t>Relaxation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 flipV="1">
            <a:off x="8326245" y="2464394"/>
            <a:ext cx="877454" cy="158262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 flipV="1">
            <a:off x="7396977" y="2469619"/>
            <a:ext cx="1806722" cy="75255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51821" y="2074127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400" dirty="0">
                <a:sym typeface="Verdana"/>
              </a:rPr>
              <a:t>Injection of </a:t>
            </a:r>
            <a:r>
              <a:rPr lang="en-US" altLang="ko-KR" sz="2400" dirty="0" smtClean="0">
                <a:sym typeface="Verdana"/>
              </a:rPr>
              <a:t>constraint to</a:t>
            </a:r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 smtClean="0">
                <a:sym typeface="Verdana"/>
              </a:rPr>
              <a:t>Provide </a:t>
            </a:r>
            <a:r>
              <a:rPr lang="en-US" altLang="ko-KR" sz="2400" dirty="0" smtClean="0">
                <a:sym typeface="Verdana"/>
              </a:rPr>
              <a:t>more logical output(constraint-satisfying),</a:t>
            </a:r>
          </a:p>
          <a:p>
            <a:pPr lvl="1"/>
            <a:r>
              <a:rPr lang="en-US" altLang="ko-KR" sz="2400" b="1" dirty="0" smtClean="0">
                <a:sym typeface="Verdana"/>
              </a:rPr>
              <a:t>Improve</a:t>
            </a:r>
            <a:r>
              <a:rPr lang="en-US" altLang="ko-KR" sz="2400" dirty="0" smtClean="0">
                <a:sym typeface="Verdana"/>
              </a:rPr>
              <a:t> the </a:t>
            </a:r>
            <a:r>
              <a:rPr lang="en-US" altLang="ko-KR" sz="2400" dirty="0" smtClean="0">
                <a:sym typeface="Verdana"/>
              </a:rPr>
              <a:t>*model performance,</a:t>
            </a:r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 smtClean="0">
                <a:sym typeface="Verdana"/>
              </a:rPr>
              <a:t>Especially </a:t>
            </a:r>
            <a:r>
              <a:rPr lang="en-US" altLang="ko-KR" sz="2400" dirty="0" smtClean="0">
                <a:sym typeface="Verdana"/>
              </a:rPr>
              <a:t>on out-of-domain data.</a:t>
            </a:r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Goal of constraint injection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6" name="Cloud 35"/>
          <p:cNvSpPr/>
          <p:nvPr/>
        </p:nvSpPr>
        <p:spPr>
          <a:xfrm>
            <a:off x="8729366" y="2705151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Rules/ 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3999467" y="4276541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8" name="Curved Right Arrow 17"/>
          <p:cNvSpPr/>
          <p:nvPr/>
        </p:nvSpPr>
        <p:spPr>
          <a:xfrm rot="3557809">
            <a:off x="8032869" y="2023603"/>
            <a:ext cx="1027969" cy="1713404"/>
          </a:xfrm>
          <a:prstGeom prst="curvedRightArrow">
            <a:avLst>
              <a:gd name="adj1" fmla="val 25000"/>
              <a:gd name="adj2" fmla="val 50000"/>
              <a:gd name="adj3" fmla="val 33819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Standard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Relaxation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Standard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Relaxation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Modified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81" y="5483111"/>
            <a:ext cx="4987386" cy="55415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3" idx="1"/>
            <a:endCxn id="21" idx="6"/>
          </p:cNvCxnSpPr>
          <p:nvPr/>
        </p:nvCxnSpPr>
        <p:spPr>
          <a:xfrm flipH="1">
            <a:off x="8757424" y="4772463"/>
            <a:ext cx="747844" cy="89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05268" y="4295409"/>
            <a:ext cx="1827369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7680" y="4295409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Likelihood</a:t>
            </a:r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 flipH="1">
            <a:off x="7083926" y="4818629"/>
            <a:ext cx="821190" cy="4804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01088" y="5299064"/>
            <a:ext cx="956336" cy="738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66763" y="5299063"/>
            <a:ext cx="1434325" cy="7382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Standard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>
                <a:sym typeface="Verdana"/>
              </a:rPr>
              <a:t>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5" y="2103114"/>
            <a:ext cx="3934884" cy="5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 smtClean="0">
                <a:sym typeface="Verdana"/>
              </a:rPr>
              <a:t>Relaxation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 flipV="1">
            <a:off x="8326245" y="2464394"/>
            <a:ext cx="877454" cy="158262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 flipV="1">
            <a:off x="7396977" y="2469619"/>
            <a:ext cx="1806722" cy="75255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51821" y="2074127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8331" y="4282067"/>
            <a:ext cx="4417601" cy="36427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3"/>
          </p:cNvCxnSpPr>
          <p:nvPr/>
        </p:nvCxnSpPr>
        <p:spPr>
          <a:xfrm flipH="1">
            <a:off x="6385932" y="4448465"/>
            <a:ext cx="2646783" cy="157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32715" y="4282067"/>
            <a:ext cx="2896088" cy="43656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Initiate as model weight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49189" y="4869366"/>
            <a:ext cx="5575611" cy="37180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882" y="2467164"/>
            <a:ext cx="4127669" cy="6210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GBI (in Algorithm)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34320" y="5122126"/>
            <a:ext cx="8149529" cy="683941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882" y="1915354"/>
            <a:ext cx="5361738" cy="6210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</a:t>
            </a:r>
            <a:r>
              <a:rPr lang="en-US" dirty="0"/>
              <a:t>our</a:t>
            </a:r>
            <a:r>
              <a:rPr lang="en-US" dirty="0"/>
              <a:t> work</a:t>
            </a:r>
          </a:p>
          <a:p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Applications </a:t>
            </a:r>
            <a:r>
              <a:rPr lang="en-US" b="1" dirty="0" smtClean="0">
                <a:solidFill>
                  <a:srgbClr val="0070C0"/>
                </a:solidFill>
              </a:rPr>
              <a:t>&amp; constraints</a:t>
            </a:r>
          </a:p>
          <a:p>
            <a:endParaRPr lang="en-US" dirty="0" smtClean="0"/>
          </a:p>
          <a:p>
            <a:r>
              <a:rPr lang="en-US" dirty="0" smtClean="0"/>
              <a:t>Gradient-Based Inference formulation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Experiments</a:t>
            </a:r>
          </a:p>
          <a:p>
            <a:endParaRPr lang="en-US" dirty="0"/>
          </a:p>
          <a:p>
            <a:r>
              <a:rPr lang="en-US" dirty="0" smtClean="0"/>
              <a:t>Conclusion</a:t>
            </a:r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3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8331" y="4282067"/>
            <a:ext cx="4417601" cy="36427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3"/>
          </p:cNvCxnSpPr>
          <p:nvPr/>
        </p:nvCxnSpPr>
        <p:spPr>
          <a:xfrm flipH="1">
            <a:off x="6385932" y="4448465"/>
            <a:ext cx="2646783" cy="157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32715" y="4282067"/>
            <a:ext cx="2896088" cy="43656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Reset for new instance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ym typeface="Verdana"/>
              </a:rPr>
              <a:t>Using posterior regularization, </a:t>
            </a: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The base distribution is only stable for problems that  current output does not depend on previous output (no seq2seq).  (Hu 2016)</a:t>
            </a: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Different way of injecting score. (Mine is direct score of rules whereas PR samples from base probability times </a:t>
            </a:r>
            <a:r>
              <a:rPr lang="en-US" altLang="ko-KR" sz="2000" dirty="0" err="1" smtClean="0">
                <a:sym typeface="Verdana"/>
              </a:rPr>
              <a:t>exponentiated</a:t>
            </a:r>
            <a:r>
              <a:rPr lang="en-US" altLang="ko-KR" sz="2000" dirty="0" smtClean="0">
                <a:sym typeface="Verdana"/>
              </a:rPr>
              <a:t> payoff function.</a:t>
            </a: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Also, sampling (Hu 2018) from q </a:t>
            </a:r>
            <a:r>
              <a:rPr lang="en-US" altLang="ko-KR" sz="2000" dirty="0" err="1" smtClean="0">
                <a:sym typeface="Verdana"/>
              </a:rPr>
              <a:t>distrbution</a:t>
            </a:r>
            <a:r>
              <a:rPr lang="en-US" altLang="ko-KR" sz="2000" dirty="0" smtClean="0">
                <a:sym typeface="Verdana"/>
              </a:rPr>
              <a:t> is required, not easy to do for complicated structures. </a:t>
            </a:r>
          </a:p>
          <a:p>
            <a:pPr lvl="1"/>
            <a:r>
              <a:rPr lang="en-US" altLang="ko-KR" sz="1600" dirty="0" smtClean="0">
                <a:sym typeface="Verdana"/>
              </a:rPr>
              <a:t>The NIPS2018 paper does importance sampling with MC sampling on normalization factor. (The author told me that he only samples 5 times) </a:t>
            </a:r>
          </a:p>
          <a:p>
            <a:pPr lvl="1"/>
            <a:r>
              <a:rPr lang="en-US" altLang="ko-KR" sz="1600" dirty="0" smtClean="0">
                <a:sym typeface="Verdana"/>
              </a:rPr>
              <a:t>The distribution changes constantly, and not sure how well 5 step MC step will approximate </a:t>
            </a:r>
            <a:r>
              <a:rPr lang="en-US" altLang="ko-KR" sz="1600" dirty="0">
                <a:sym typeface="Verdana"/>
              </a:rPr>
              <a:t>normalization factor</a:t>
            </a:r>
            <a:r>
              <a:rPr lang="en-US" altLang="ko-KR" sz="1600" dirty="0" smtClean="0">
                <a:sym typeface="Verdana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Regularization &amp; Distillation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27" y="1172736"/>
            <a:ext cx="4393159" cy="2259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89" y="2881688"/>
            <a:ext cx="3845111" cy="66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83" y="2182780"/>
            <a:ext cx="266700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24" y="2302406"/>
            <a:ext cx="1345400" cy="31173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850776" y="2528047"/>
            <a:ext cx="2185148" cy="53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15505" y="26672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sampling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04683" y="290319"/>
            <a:ext cx="8009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b-NO" sz="1600" dirty="0" err="1"/>
              <a:t>Ganchev</a:t>
            </a:r>
            <a:r>
              <a:rPr lang="nb-NO" sz="1600" dirty="0"/>
              <a:t> et al., 2010, </a:t>
            </a:r>
            <a:r>
              <a:rPr lang="en-US" altLang="ko-KR" sz="1600" dirty="0">
                <a:sym typeface="Verdana"/>
              </a:rPr>
              <a:t>Hu et al., (ACL2016, EMNLP2016, NIPS2018),  Hinton et al, 2016</a:t>
            </a:r>
          </a:p>
        </p:txBody>
      </p:sp>
    </p:spTree>
    <p:extLst>
      <p:ext uri="{BB962C8B-B14F-4D97-AF65-F5344CB8AC3E}">
        <p14:creationId xmlns:p14="http://schemas.microsoft.com/office/powerpoint/2010/main" val="142753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</a:t>
            </a:r>
            <a:r>
              <a:rPr lang="en-US" dirty="0" smtClean="0"/>
              <a:t>Application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Transduction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86971" y="3838638"/>
            <a:ext cx="63895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[Source] </a:t>
            </a:r>
            <a:r>
              <a:rPr lang="en-US" sz="2800" dirty="0" err="1" smtClean="0"/>
              <a:t>azazbz</a:t>
            </a:r>
            <a:endParaRPr lang="en-US" sz="2800" dirty="0" smtClean="0"/>
          </a:p>
          <a:p>
            <a:endParaRPr lang="en-US" sz="2800" dirty="0" smtClean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 [Target] </a:t>
            </a:r>
            <a:r>
              <a:rPr lang="en-US" sz="2800" dirty="0" err="1" smtClean="0">
                <a:solidFill>
                  <a:srgbClr val="0070C0"/>
                </a:solidFill>
              </a:rPr>
              <a:t>aaaaaazb</a:t>
            </a:r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2519722" y="4626402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6925" y="3838638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[Source] </a:t>
            </a:r>
            <a:r>
              <a:rPr lang="en-US" sz="2800" dirty="0" err="1" smtClean="0"/>
              <a:t>azbzazbzbzaazbzbzbzbzbz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 [Target] </a:t>
            </a:r>
            <a:r>
              <a:rPr lang="en-US" sz="2800" dirty="0" err="1" smtClean="0">
                <a:solidFill>
                  <a:srgbClr val="0070C0"/>
                </a:solidFill>
              </a:rPr>
              <a:t>aaazbaaazbzbaaaaaazbzbzbzbzb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6849676" y="4626402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7546" y="3932842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000" dirty="0" smtClean="0"/>
              <a:t>…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211000" y="3375979"/>
            <a:ext cx="378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ym typeface="Verdana"/>
              </a:rPr>
              <a:t>Multiple (input, output</a:t>
            </a:r>
            <a:r>
              <a:rPr lang="en-US" altLang="ko-KR" sz="2000" smtClean="0">
                <a:sym typeface="Verdana"/>
              </a:rPr>
              <a:t>)  pairs</a:t>
            </a:r>
            <a:endParaRPr lang="en-US" sz="2000" dirty="0"/>
          </a:p>
        </p:txBody>
      </p:sp>
      <p:sp>
        <p:nvSpPr>
          <p:cNvPr id="14" name="Left Bracket 13"/>
          <p:cNvSpPr/>
          <p:nvPr/>
        </p:nvSpPr>
        <p:spPr>
          <a:xfrm>
            <a:off x="655745" y="3937227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 flipH="1">
            <a:off x="11507837" y="3932842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Transduction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394" y="3545045"/>
            <a:ext cx="22456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ym typeface="Verdana"/>
              </a:rPr>
              <a:t>e.g. ) </a:t>
            </a:r>
          </a:p>
          <a:p>
            <a:r>
              <a:rPr lang="en-US" altLang="ko-KR" sz="2800" dirty="0" smtClean="0">
                <a:sym typeface="Verdana"/>
              </a:rPr>
              <a:t>T: </a:t>
            </a:r>
            <a:r>
              <a:rPr lang="en-US" altLang="ko-KR" sz="2800" dirty="0" err="1" smtClean="0">
                <a:sym typeface="Verdana"/>
              </a:rPr>
              <a:t>az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 smtClean="0">
                <a:sym typeface="Wingdings"/>
              </a:rPr>
              <a:t>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 smtClean="0">
                <a:sym typeface="Wingdings"/>
              </a:rPr>
              <a:t>    </a:t>
            </a:r>
            <a:r>
              <a:rPr lang="en-US" altLang="ko-KR" sz="2800" dirty="0" err="1" smtClean="0">
                <a:sym typeface="Wingdings"/>
              </a:rPr>
              <a:t>bz</a:t>
            </a:r>
            <a:r>
              <a:rPr lang="en-US" altLang="ko-KR" sz="2800" dirty="0" smtClean="0">
                <a:sym typeface="Wingdings"/>
              </a:rPr>
              <a:t> 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 smtClean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S: </a:t>
            </a:r>
            <a:r>
              <a:rPr lang="en-US" sz="2800" dirty="0" err="1" smtClean="0"/>
              <a:t>azazbzazbzbzazbzbzbzbzbz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T: </a:t>
            </a:r>
            <a:r>
              <a:rPr lang="en-US" sz="2800" dirty="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ym typeface="Verdana"/>
              </a:rPr>
              <a:t>constraint:</a:t>
            </a:r>
          </a:p>
          <a:p>
            <a:r>
              <a:rPr lang="en-US" sz="2400" dirty="0" smtClean="0">
                <a:sym typeface="Verdana"/>
              </a:rPr>
              <a:t>3 x (# a in </a:t>
            </a:r>
            <a:r>
              <a:rPr lang="en-US" sz="2400" b="1" dirty="0" smtClean="0">
                <a:sym typeface="Verdana"/>
              </a:rPr>
              <a:t>S</a:t>
            </a:r>
            <a:r>
              <a:rPr lang="en-US" sz="2400" dirty="0" smtClean="0">
                <a:sym typeface="Verdana"/>
              </a:rPr>
              <a:t>)  = # a in </a:t>
            </a:r>
            <a:r>
              <a:rPr lang="en-US" sz="2400" b="1" dirty="0" smtClean="0">
                <a:sym typeface="Verdana"/>
              </a:rPr>
              <a:t>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12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2999" y="147573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556053" y="1713852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072230" y="1718255"/>
            <a:ext cx="957528" cy="54509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865918" y="1823395"/>
            <a:ext cx="13742" cy="45791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23215" y="226774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46823" y="228130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79590" y="2258235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426552" y="2579128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113271" y="2601847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32" y="289931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177761" y="3242924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703973" y="3219851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95165" y="345332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05744" y="343025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10330" y="291727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556054" y="2606605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71893" y="290335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21580" y="4633846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John has  a dog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82632" y="2241215"/>
            <a:ext cx="1232899" cy="39380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Tree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17738" y="4542248"/>
            <a:ext cx="2176480" cy="4570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Linearized Tree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14793" y="280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6200000">
            <a:off x="7690589" y="3413567"/>
            <a:ext cx="1814926" cy="33730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030" y="3237763"/>
            <a:ext cx="1289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Equivalent</a:t>
            </a:r>
          </a:p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685523" y="4601504"/>
            <a:ext cx="364074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 (NP xx xx))</a:t>
            </a:r>
          </a:p>
        </p:txBody>
      </p:sp>
    </p:spTree>
    <p:extLst>
      <p:ext uri="{BB962C8B-B14F-4D97-AF65-F5344CB8AC3E}">
        <p14:creationId xmlns:p14="http://schemas.microsoft.com/office/powerpoint/2010/main" val="9704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2999" y="147573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556053" y="1713852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072230" y="1718255"/>
            <a:ext cx="957528" cy="54509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865918" y="1823395"/>
            <a:ext cx="13742" cy="45791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23215" y="226774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46823" y="228130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79590" y="2258235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426552" y="2579128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113271" y="2601847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32" y="289931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177761" y="3242924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703973" y="3219851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95165" y="345332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05744" y="343025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10330" y="291727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556054" y="2606605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71893" y="290335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21580" y="4633846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John has  a dog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82632" y="2241215"/>
            <a:ext cx="1232899" cy="39380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Tree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17738" y="4542248"/>
            <a:ext cx="2176480" cy="4570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Linearized Tree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14793" y="280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6200000">
            <a:off x="7690589" y="3413567"/>
            <a:ext cx="1814926" cy="33730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030" y="3237763"/>
            <a:ext cx="1289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Equivalent</a:t>
            </a:r>
          </a:p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685523" y="4601504"/>
            <a:ext cx="364074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 (NP xx xx))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8069" y="5503935"/>
            <a:ext cx="10605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400" dirty="0" smtClean="0">
                <a:sym typeface="Verdana"/>
              </a:rPr>
              <a:t>To use </a:t>
            </a:r>
            <a:r>
              <a:rPr lang="en-US" altLang="ko-KR" sz="2400" i="1" dirty="0" smtClean="0">
                <a:sym typeface="Verdana"/>
              </a:rPr>
              <a:t>Sequence-to-Sequence </a:t>
            </a:r>
            <a:r>
              <a:rPr lang="en-US" altLang="ko-KR" sz="2400" dirty="0">
                <a:sym typeface="Verdana"/>
              </a:rPr>
              <a:t>model: </a:t>
            </a:r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	</a:t>
            </a:r>
            <a:r>
              <a:rPr lang="en-US" altLang="ko-KR" sz="2400" dirty="0" smtClean="0">
                <a:sym typeface="Verdana"/>
              </a:rPr>
              <a:t>			models relationship between </a:t>
            </a:r>
            <a:r>
              <a:rPr lang="en-US" altLang="ko-KR" sz="2400" i="1" dirty="0" smtClean="0">
                <a:sym typeface="Verdana"/>
              </a:rPr>
              <a:t>sequence</a:t>
            </a:r>
            <a:r>
              <a:rPr lang="en-US" altLang="ko-KR" sz="2400" dirty="0" smtClean="0">
                <a:sym typeface="Verdana"/>
              </a:rPr>
              <a:t> input &amp; </a:t>
            </a:r>
            <a:r>
              <a:rPr lang="en-US" altLang="ko-KR" sz="2400" i="1" dirty="0" smtClean="0">
                <a:sym typeface="Verdana"/>
              </a:rPr>
              <a:t>sequence</a:t>
            </a:r>
            <a:r>
              <a:rPr lang="en-US" altLang="ko-KR" sz="2400" dirty="0" smtClean="0">
                <a:sym typeface="Verdana"/>
              </a:rPr>
              <a:t> output.</a:t>
            </a:r>
            <a:endParaRPr lang="en-US" altLang="ko-KR" sz="24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6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786" y="4783151"/>
            <a:ext cx="5883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ym typeface="Verdana"/>
              </a:rPr>
              <a:t>Now you use seq2seq model, </a:t>
            </a:r>
          </a:p>
          <a:p>
            <a:r>
              <a:rPr lang="en-US" altLang="ko-KR" sz="2000" dirty="0" smtClean="0">
                <a:sym typeface="Verdana"/>
              </a:rPr>
              <a:t>The model might generate constraint-violating outputs</a:t>
            </a:r>
          </a:p>
        </p:txBody>
      </p:sp>
      <p:sp>
        <p:nvSpPr>
          <p:cNvPr id="16" name="Bent Arrow 15"/>
          <p:cNvSpPr/>
          <p:nvPr/>
        </p:nvSpPr>
        <p:spPr>
          <a:xfrm flipV="1">
            <a:off x="4264628" y="5543484"/>
            <a:ext cx="1372107" cy="423851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5790421" y="4717230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36739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Gradient-based Inference for Networks with </a:t>
            </a:r>
            <a:r>
              <a:rPr lang="en-US" sz="4800" b="1" dirty="0">
                <a:solidFill>
                  <a:srgbClr val="0070C0"/>
                </a:solidFill>
              </a:rPr>
              <a:t>Output</a:t>
            </a:r>
            <a:r>
              <a:rPr lang="en-US" sz="4000" dirty="0"/>
              <a:t> </a:t>
            </a:r>
            <a:r>
              <a:rPr lang="en-US" sz="4800" b="1" dirty="0">
                <a:solidFill>
                  <a:srgbClr val="0070C0"/>
                </a:solidFill>
              </a:rPr>
              <a:t>C</a:t>
            </a:r>
            <a:r>
              <a:rPr lang="en-US" sz="4800" b="1" dirty="0">
                <a:solidFill>
                  <a:srgbClr val="0070C0"/>
                </a:solidFill>
              </a:rPr>
              <a:t>onstraints</a:t>
            </a:r>
            <a:r>
              <a:rPr lang="en-US" sz="6600" dirty="0" smtClean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000" dirty="0" smtClean="0"/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Output constraints</a:t>
            </a:r>
            <a:r>
              <a:rPr lang="en-US" dirty="0" smtClean="0"/>
              <a:t>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609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Constraint: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ea typeface="Apple SD 산돌고딕 Neo 일반체"/>
                <a:sym typeface="Verdana"/>
              </a:rPr>
            </a:br>
            <a:r>
              <a:rPr lang="en-US" sz="2400" dirty="0" smtClean="0"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Constraint: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ea typeface="Apple SD 산돌고딕 Neo 일반체"/>
                <a:sym typeface="Verdana"/>
              </a:rPr>
            </a:br>
            <a:r>
              <a:rPr lang="en-US" sz="2400" dirty="0" smtClean="0"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38220" y="4148701"/>
            <a:ext cx="154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Output 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space intrinsic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6991" y="6013731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(Input, output)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relation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</a:t>
            </a:r>
            <a:r>
              <a:rPr lang="en-US" dirty="0" smtClean="0"/>
              <a:t>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Semantic Role Labeling (SRL)</a:t>
            </a:r>
          </a:p>
          <a:p>
            <a:pPr lvl="1"/>
            <a:r>
              <a:rPr lang="en-US" altLang="ko-KR" sz="2000" dirty="0">
                <a:sym typeface="Verdana"/>
              </a:rPr>
              <a:t>Finding ( Agent (arg0), Patient (arg1) ) given verb</a:t>
            </a:r>
            <a:endParaRPr lang="en-US" altLang="ko-KR" sz="1800" dirty="0">
              <a:sym typeface="Verdana"/>
            </a:endParaRP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1027" y="4633846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ARG0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John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ARG1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the window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ARG2: a hammer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6274" y="4648157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 smtClean="0"/>
              <a:t>John </a:t>
            </a:r>
            <a:r>
              <a:rPr lang="en" sz="2400" u="sng" dirty="0" smtClean="0"/>
              <a:t>broke</a:t>
            </a:r>
            <a:r>
              <a:rPr lang="en" sz="2400" dirty="0" smtClean="0"/>
              <a:t> the window with a hammer.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verb: broke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</a:t>
            </a:r>
            <a:r>
              <a:rPr lang="en-US" altLang="ko-KR" sz="2800" dirty="0" smtClean="0">
                <a:sym typeface="Verdana"/>
              </a:rPr>
              <a:t>Labeling (SRL)</a:t>
            </a:r>
          </a:p>
          <a:p>
            <a:pPr lvl="1"/>
            <a:r>
              <a:rPr lang="en-US" altLang="ko-KR" sz="2400" dirty="0" smtClean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70;p15"/>
          <p:cNvSpPr txBox="1"/>
          <p:nvPr/>
        </p:nvSpPr>
        <p:spPr>
          <a:xfrm>
            <a:off x="2205036" y="3811075"/>
            <a:ext cx="267410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agent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" dirty="0" smtClean="0">
                <a:solidFill>
                  <a:srgbClr val="FF0000"/>
                </a:solidFill>
              </a:rPr>
              <a:t>(</a:t>
            </a:r>
            <a:r>
              <a:rPr lang="en" dirty="0">
                <a:solidFill>
                  <a:srgbClr val="FF0000"/>
                </a:solidFill>
              </a:rPr>
              <a:t>actor of an action)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4597724" y="3689789"/>
            <a:ext cx="199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patient</a:t>
            </a:r>
            <a:endParaRPr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(entity affected by the action)</a:t>
            </a:r>
            <a:endParaRPr dirty="0">
              <a:solidFill>
                <a:srgbClr val="38761D"/>
              </a:solidFill>
            </a:endParaRPr>
          </a:p>
        </p:txBody>
      </p:sp>
      <p:sp>
        <p:nvSpPr>
          <p:cNvPr id="14" name="Google Shape;72;p15"/>
          <p:cNvSpPr txBox="1"/>
          <p:nvPr/>
        </p:nvSpPr>
        <p:spPr>
          <a:xfrm>
            <a:off x="6695699" y="3689789"/>
            <a:ext cx="22389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instrument </a:t>
            </a:r>
            <a:endParaRPr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(tool used in performing action)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5" name="Google Shape;73;p15"/>
          <p:cNvSpPr txBox="1"/>
          <p:nvPr/>
        </p:nvSpPr>
        <p:spPr>
          <a:xfrm>
            <a:off x="4011891" y="3041693"/>
            <a:ext cx="25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</a:t>
            </a:r>
            <a:endParaRPr b="1" dirty="0"/>
          </a:p>
        </p:txBody>
      </p:sp>
      <p:sp>
        <p:nvSpPr>
          <p:cNvPr id="16" name="Google Shape;74;p15"/>
          <p:cNvSpPr txBox="1"/>
          <p:nvPr/>
        </p:nvSpPr>
        <p:spPr>
          <a:xfrm>
            <a:off x="4843491" y="3041680"/>
            <a:ext cx="505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</a:t>
            </a:r>
            <a:endParaRPr dirty="0"/>
          </a:p>
        </p:txBody>
      </p:sp>
      <p:sp>
        <p:nvSpPr>
          <p:cNvPr id="17" name="Google Shape;75;p15"/>
          <p:cNvSpPr txBox="1"/>
          <p:nvPr/>
        </p:nvSpPr>
        <p:spPr>
          <a:xfrm>
            <a:off x="3229041" y="3041680"/>
            <a:ext cx="593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</a:t>
            </a:r>
            <a:endParaRPr dirty="0"/>
          </a:p>
        </p:txBody>
      </p:sp>
      <p:cxnSp>
        <p:nvCxnSpPr>
          <p:cNvPr id="18" name="Google Shape;76;p15"/>
          <p:cNvCxnSpPr/>
          <p:nvPr/>
        </p:nvCxnSpPr>
        <p:spPr>
          <a:xfrm rot="5400000">
            <a:off x="3831141" y="2736293"/>
            <a:ext cx="600" cy="611400"/>
          </a:xfrm>
          <a:prstGeom prst="curvedConnector3">
            <a:avLst>
              <a:gd name="adj1" fmla="val -396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77;p15"/>
          <p:cNvCxnSpPr/>
          <p:nvPr/>
        </p:nvCxnSpPr>
        <p:spPr>
          <a:xfrm rot="5400000">
            <a:off x="4648290" y="2562580"/>
            <a:ext cx="600" cy="95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3119024" y="3380025"/>
            <a:ext cx="5113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FF0000"/>
                </a:solidFill>
              </a:rPr>
              <a:t>John </a:t>
            </a:r>
            <a:r>
              <a:rPr lang="en" sz="2400" u="sng" dirty="0">
                <a:solidFill>
                  <a:srgbClr val="9900FF"/>
                </a:solidFill>
              </a:rPr>
              <a:t>broke</a:t>
            </a:r>
            <a:r>
              <a:rPr lang="en" sz="2400" dirty="0">
                <a:solidFill>
                  <a:srgbClr val="9900FF"/>
                </a:solidFill>
              </a:rPr>
              <a:t> </a:t>
            </a:r>
            <a:r>
              <a:rPr lang="en" sz="2400" dirty="0">
                <a:solidFill>
                  <a:srgbClr val="38761D"/>
                </a:solidFill>
              </a:rPr>
              <a:t>the window</a:t>
            </a:r>
            <a:r>
              <a:rPr lang="en" sz="2400" dirty="0">
                <a:solidFill>
                  <a:srgbClr val="000000"/>
                </a:solidFill>
              </a:rPr>
              <a:t> with </a:t>
            </a:r>
            <a:r>
              <a:rPr lang="en" sz="2400" dirty="0">
                <a:solidFill>
                  <a:srgbClr val="B45F06"/>
                </a:solidFill>
              </a:rPr>
              <a:t>a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B45F06"/>
                </a:solidFill>
              </a:rPr>
              <a:t>hammer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9" name="Picture 2" descr="mage result for a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026" y="2346760"/>
            <a:ext cx="2731168" cy="27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age result for break a window with a hamm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4" t="-4991" r="7715" b="14723"/>
          <a:stretch/>
        </p:blipFill>
        <p:spPr bwMode="auto">
          <a:xfrm>
            <a:off x="8580944" y="2346759"/>
            <a:ext cx="1492581" cy="13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</a:t>
            </a:r>
            <a:r>
              <a:rPr lang="en-US" altLang="ko-KR" sz="2800" dirty="0" smtClean="0">
                <a:sym typeface="Verdana"/>
              </a:rPr>
              <a:t>Labeling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70;p15"/>
          <p:cNvSpPr txBox="1"/>
          <p:nvPr/>
        </p:nvSpPr>
        <p:spPr>
          <a:xfrm>
            <a:off x="-493163" y="3896913"/>
            <a:ext cx="267410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agent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" dirty="0" smtClean="0">
                <a:solidFill>
                  <a:srgbClr val="FF0000"/>
                </a:solidFill>
              </a:rPr>
              <a:t>(</a:t>
            </a:r>
            <a:r>
              <a:rPr lang="en" dirty="0">
                <a:solidFill>
                  <a:srgbClr val="FF0000"/>
                </a:solidFill>
              </a:rPr>
              <a:t>actor of an action)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1899525" y="3775627"/>
            <a:ext cx="199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patient</a:t>
            </a:r>
            <a:endParaRPr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(entity affected by the action)</a:t>
            </a:r>
            <a:endParaRPr dirty="0">
              <a:solidFill>
                <a:srgbClr val="38761D"/>
              </a:solidFill>
            </a:endParaRPr>
          </a:p>
        </p:txBody>
      </p:sp>
      <p:sp>
        <p:nvSpPr>
          <p:cNvPr id="14" name="Google Shape;72;p15"/>
          <p:cNvSpPr txBox="1"/>
          <p:nvPr/>
        </p:nvSpPr>
        <p:spPr>
          <a:xfrm>
            <a:off x="3997500" y="3775627"/>
            <a:ext cx="22389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instrument </a:t>
            </a:r>
            <a:endParaRPr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(tool used in performing action)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5" name="Google Shape;73;p15"/>
          <p:cNvSpPr txBox="1"/>
          <p:nvPr/>
        </p:nvSpPr>
        <p:spPr>
          <a:xfrm>
            <a:off x="1313695" y="3068288"/>
            <a:ext cx="25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</a:t>
            </a:r>
            <a:endParaRPr b="1"/>
          </a:p>
        </p:txBody>
      </p:sp>
      <p:sp>
        <p:nvSpPr>
          <p:cNvPr id="16" name="Google Shape;74;p15"/>
          <p:cNvSpPr txBox="1"/>
          <p:nvPr/>
        </p:nvSpPr>
        <p:spPr>
          <a:xfrm>
            <a:off x="2145295" y="3068275"/>
            <a:ext cx="505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</a:t>
            </a:r>
            <a:endParaRPr/>
          </a:p>
        </p:txBody>
      </p:sp>
      <p:sp>
        <p:nvSpPr>
          <p:cNvPr id="17" name="Google Shape;75;p15"/>
          <p:cNvSpPr txBox="1"/>
          <p:nvPr/>
        </p:nvSpPr>
        <p:spPr>
          <a:xfrm>
            <a:off x="530845" y="3068275"/>
            <a:ext cx="593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</a:t>
            </a:r>
            <a:endParaRPr/>
          </a:p>
        </p:txBody>
      </p:sp>
      <p:cxnSp>
        <p:nvCxnSpPr>
          <p:cNvPr id="18" name="Google Shape;76;p15"/>
          <p:cNvCxnSpPr/>
          <p:nvPr/>
        </p:nvCxnSpPr>
        <p:spPr>
          <a:xfrm rot="5400000">
            <a:off x="1132945" y="2762888"/>
            <a:ext cx="600" cy="611400"/>
          </a:xfrm>
          <a:prstGeom prst="curvedConnector3">
            <a:avLst>
              <a:gd name="adj1" fmla="val -396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77;p15"/>
          <p:cNvCxnSpPr/>
          <p:nvPr/>
        </p:nvCxnSpPr>
        <p:spPr>
          <a:xfrm rot="5400000">
            <a:off x="1918195" y="2589175"/>
            <a:ext cx="600" cy="95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420825" y="3465863"/>
            <a:ext cx="5113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FF0000"/>
                </a:solidFill>
              </a:rPr>
              <a:t>John </a:t>
            </a:r>
            <a:r>
              <a:rPr lang="en" sz="2400" u="sng" dirty="0">
                <a:solidFill>
                  <a:srgbClr val="9900FF"/>
                </a:solidFill>
              </a:rPr>
              <a:t>broke</a:t>
            </a:r>
            <a:r>
              <a:rPr lang="en" sz="2400" dirty="0">
                <a:solidFill>
                  <a:srgbClr val="9900FF"/>
                </a:solidFill>
              </a:rPr>
              <a:t> </a:t>
            </a:r>
            <a:r>
              <a:rPr lang="en" sz="2400" dirty="0">
                <a:solidFill>
                  <a:srgbClr val="38761D"/>
                </a:solidFill>
              </a:rPr>
              <a:t>the window</a:t>
            </a:r>
            <a:r>
              <a:rPr lang="en" sz="2400" dirty="0">
                <a:solidFill>
                  <a:srgbClr val="000000"/>
                </a:solidFill>
              </a:rPr>
              <a:t> with </a:t>
            </a:r>
            <a:r>
              <a:rPr lang="en" sz="2400" dirty="0">
                <a:solidFill>
                  <a:srgbClr val="B45F06"/>
                </a:solidFill>
              </a:rPr>
              <a:t>a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B45F06"/>
                </a:solidFill>
              </a:rPr>
              <a:t>hammer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4" name="Google Shape;103;p17"/>
          <p:cNvSpPr txBox="1"/>
          <p:nvPr/>
        </p:nvSpPr>
        <p:spPr>
          <a:xfrm>
            <a:off x="6236400" y="3102983"/>
            <a:ext cx="127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Verb:</a:t>
            </a:r>
            <a:r>
              <a:rPr lang="en"/>
              <a:t> break</a:t>
            </a:r>
            <a:endParaRPr/>
          </a:p>
        </p:txBody>
      </p:sp>
      <p:sp>
        <p:nvSpPr>
          <p:cNvPr id="25" name="Google Shape;104;p17"/>
          <p:cNvSpPr txBox="1"/>
          <p:nvPr/>
        </p:nvSpPr>
        <p:spPr>
          <a:xfrm>
            <a:off x="6221002" y="2473920"/>
            <a:ext cx="3026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Core Roles:</a:t>
            </a:r>
            <a:r>
              <a:rPr lang="en" dirty="0"/>
              <a:t> </a:t>
            </a:r>
            <a:r>
              <a:rPr lang="en" dirty="0" smtClean="0"/>
              <a:t>Verb </a:t>
            </a:r>
            <a:r>
              <a:rPr lang="en" dirty="0"/>
              <a:t>specific roles (ARG0, ARG1, …, ARG5)</a:t>
            </a:r>
            <a:endParaRPr dirty="0"/>
          </a:p>
        </p:txBody>
      </p:sp>
      <p:sp>
        <p:nvSpPr>
          <p:cNvPr id="26" name="Google Shape;105;p17"/>
          <p:cNvSpPr txBox="1"/>
          <p:nvPr/>
        </p:nvSpPr>
        <p:spPr>
          <a:xfrm>
            <a:off x="9291450" y="2473920"/>
            <a:ext cx="2646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Adjunct roles:</a:t>
            </a:r>
            <a:r>
              <a:rPr lang="en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Shared </a:t>
            </a:r>
            <a:r>
              <a:rPr lang="en" dirty="0"/>
              <a:t>across all verbs </a:t>
            </a:r>
            <a:endParaRPr dirty="0"/>
          </a:p>
        </p:txBody>
      </p:sp>
      <p:graphicFrame>
        <p:nvGraphicFramePr>
          <p:cNvPr id="27" name="Google Shape;106;p17"/>
          <p:cNvGraphicFramePr/>
          <p:nvPr>
            <p:extLst>
              <p:ext uri="{D42A27DB-BD31-4B8C-83A1-F6EECF244321}">
                <p14:modId xmlns:p14="http://schemas.microsoft.com/office/powerpoint/2010/main" val="987516064"/>
              </p:ext>
            </p:extLst>
          </p:nvPr>
        </p:nvGraphicFramePr>
        <p:xfrm>
          <a:off x="6236400" y="3416320"/>
          <a:ext cx="2865070" cy="20700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4900"/>
                <a:gridCol w="1830170"/>
              </a:tblGrid>
              <a:tr h="4268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breaker (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agent</a:t>
                      </a:r>
                      <a:r>
                        <a:rPr lang="en" sz="1200"/>
                        <a:t>)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thing broken (</a:t>
                      </a:r>
                      <a:r>
                        <a:rPr lang="en" sz="1200" dirty="0">
                          <a:solidFill>
                            <a:srgbClr val="38761D"/>
                          </a:solidFill>
                        </a:rPr>
                        <a:t>patient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</a:rPr>
                        <a:t>instrument </a:t>
                      </a:r>
                      <a:r>
                        <a:rPr lang="en" sz="1200"/>
                        <a:t>used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...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8" name="Google Shape;107;p17"/>
          <p:cNvGraphicFramePr/>
          <p:nvPr>
            <p:extLst>
              <p:ext uri="{D42A27DB-BD31-4B8C-83A1-F6EECF244321}">
                <p14:modId xmlns:p14="http://schemas.microsoft.com/office/powerpoint/2010/main" val="1428863632"/>
              </p:ext>
            </p:extLst>
          </p:nvPr>
        </p:nvGraphicFramePr>
        <p:xfrm>
          <a:off x="9465524" y="3416320"/>
          <a:ext cx="2472025" cy="20700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4708"/>
                <a:gridCol w="1207317"/>
              </a:tblGrid>
              <a:tr h="426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ARGM-TMP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temporal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direction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ARGM-LOC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location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...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2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77927" y="1482065"/>
            <a:ext cx="10714074" cy="4555200"/>
          </a:xfrm>
        </p:spPr>
        <p:txBody>
          <a:bodyPr>
            <a:normAutofit/>
          </a:bodyPr>
          <a:lstStyle/>
          <a:p>
            <a:pPr marL="457200" lvl="0">
              <a:buClr>
                <a:srgbClr val="000000"/>
              </a:buClr>
              <a:buSzPts val="1800"/>
              <a:buChar char="●"/>
            </a:pPr>
            <a:r>
              <a:rPr lang="en" sz="2800" b="1" dirty="0"/>
              <a:t>Question</a:t>
            </a:r>
            <a:r>
              <a:rPr lang="en" sz="2400" b="1" dirty="0"/>
              <a:t> answering (5W1H)</a:t>
            </a: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“Who” questions usually use </a:t>
            </a:r>
            <a:r>
              <a:rPr lang="en" sz="2400" dirty="0" smtClean="0">
                <a:solidFill>
                  <a:srgbClr val="FF0000"/>
                </a:solidFill>
              </a:rPr>
              <a:t>Agents</a:t>
            </a:r>
            <a:r>
              <a:rPr lang="en-US" sz="2400" dirty="0" smtClean="0">
                <a:solidFill>
                  <a:srgbClr val="FF0000"/>
                </a:solidFill>
              </a:rPr>
              <a:t>. (Arg0)</a:t>
            </a:r>
            <a:endParaRPr lang="en" sz="2400" dirty="0">
              <a:solidFill>
                <a:srgbClr val="FF0000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“What” questions usually use </a:t>
            </a:r>
            <a:r>
              <a:rPr lang="en" sz="2400" dirty="0" smtClean="0">
                <a:solidFill>
                  <a:srgbClr val="38761D"/>
                </a:solidFill>
              </a:rPr>
              <a:t>Patients</a:t>
            </a:r>
            <a:r>
              <a:rPr lang="en-US" sz="2400" dirty="0" smtClean="0">
                <a:solidFill>
                  <a:srgbClr val="38761D"/>
                </a:solidFill>
              </a:rPr>
              <a:t>. (Arg1)</a:t>
            </a:r>
            <a:endParaRPr lang="en" sz="2400" dirty="0">
              <a:solidFill>
                <a:srgbClr val="38761D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“How” and “with what” questions usually use </a:t>
            </a:r>
            <a:r>
              <a:rPr lang="en" sz="2400" dirty="0" smtClean="0">
                <a:solidFill>
                  <a:srgbClr val="B45F06"/>
                </a:solidFill>
              </a:rPr>
              <a:t>Instruments</a:t>
            </a:r>
            <a:r>
              <a:rPr lang="en-US" sz="2400" dirty="0" smtClean="0">
                <a:solidFill>
                  <a:srgbClr val="B45F06"/>
                </a:solidFill>
              </a:rPr>
              <a:t>. (Arg2)</a:t>
            </a:r>
            <a:endParaRPr lang="en" sz="2400" dirty="0">
              <a:solidFill>
                <a:srgbClr val="B45F06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2400" dirty="0"/>
              <a:t>“Where” questions frequently use </a:t>
            </a:r>
            <a:r>
              <a:rPr lang="en" sz="2400" dirty="0">
                <a:solidFill>
                  <a:srgbClr val="741B47"/>
                </a:solidFill>
              </a:rPr>
              <a:t>Sources </a:t>
            </a:r>
            <a:r>
              <a:rPr lang="en" sz="2400" dirty="0"/>
              <a:t>and </a:t>
            </a:r>
            <a:r>
              <a:rPr lang="en" sz="2400" dirty="0" smtClean="0">
                <a:solidFill>
                  <a:srgbClr val="741B47"/>
                </a:solidFill>
              </a:rPr>
              <a:t>Destinations</a:t>
            </a:r>
            <a:r>
              <a:rPr lang="en-US" sz="2400" dirty="0" smtClean="0">
                <a:solidFill>
                  <a:srgbClr val="741B47"/>
                </a:solidFill>
              </a:rPr>
              <a:t> </a:t>
            </a:r>
            <a:r>
              <a:rPr lang="en-US" sz="2400" dirty="0">
                <a:solidFill>
                  <a:srgbClr val="8E7CC3"/>
                </a:solidFill>
              </a:rPr>
              <a:t>. (ARGM-LOC</a:t>
            </a:r>
            <a:r>
              <a:rPr lang="en-US" sz="2400" dirty="0" smtClean="0">
                <a:solidFill>
                  <a:srgbClr val="8E7CC3"/>
                </a:solidFill>
              </a:rPr>
              <a:t>)</a:t>
            </a:r>
            <a:endParaRPr lang="en" sz="2400" dirty="0">
              <a:solidFill>
                <a:srgbClr val="741B47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2400" dirty="0"/>
              <a:t>“For whom” questions usually use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1155CC"/>
                </a:solidFill>
              </a:rPr>
              <a:t>Benefactives</a:t>
            </a:r>
            <a:r>
              <a:rPr lang="en-US" sz="2400" dirty="0" smtClean="0">
                <a:solidFill>
                  <a:srgbClr val="1155CC"/>
                </a:solidFill>
              </a:rPr>
              <a:t>. </a:t>
            </a:r>
            <a:r>
              <a:rPr lang="en-US" sz="2400" dirty="0">
                <a:solidFill>
                  <a:srgbClr val="38761D"/>
                </a:solidFill>
              </a:rPr>
              <a:t>(Arg1</a:t>
            </a:r>
            <a:r>
              <a:rPr lang="en-US" sz="2400" dirty="0" smtClean="0">
                <a:solidFill>
                  <a:srgbClr val="38761D"/>
                </a:solidFill>
              </a:rPr>
              <a:t>)</a:t>
            </a:r>
            <a:endParaRPr lang="en" sz="2400" dirty="0">
              <a:solidFill>
                <a:srgbClr val="1155CC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“To whom” questions usually use </a:t>
            </a:r>
            <a:r>
              <a:rPr lang="en" sz="2400" dirty="0" smtClean="0">
                <a:solidFill>
                  <a:srgbClr val="8E7CC3"/>
                </a:solidFill>
              </a:rPr>
              <a:t>Destinations</a:t>
            </a:r>
            <a:r>
              <a:rPr lang="en-US" sz="2400" dirty="0" smtClean="0">
                <a:solidFill>
                  <a:srgbClr val="8E7CC3"/>
                </a:solidFill>
              </a:rPr>
              <a:t>.</a:t>
            </a:r>
            <a:endParaRPr lang="en-US" altLang="ko-KR" sz="1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Application using SRL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36780" y="2007220"/>
            <a:ext cx="959005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22634" y="2375209"/>
            <a:ext cx="959005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3697" y="2732046"/>
            <a:ext cx="959005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266554" y="3100032"/>
            <a:ext cx="1687552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01308" y="3469733"/>
            <a:ext cx="810322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</a:t>
            </a:r>
            <a:r>
              <a:rPr lang="en-US" altLang="ko-KR" sz="2800" dirty="0" smtClean="0">
                <a:sym typeface="Verdana"/>
              </a:rPr>
              <a:t>Labeling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4254" y="2983898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20" name="Right Arrow 19"/>
          <p:cNvSpPr/>
          <p:nvPr/>
        </p:nvSpPr>
        <p:spPr>
          <a:xfrm rot="16200000">
            <a:off x="4276967" y="3668686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7533241" y="3714879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43390" y="4362021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04709" y="4856051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ARG0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John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ARG1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the window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ARG2: a hammer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5025" y="435145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4" name="Picture 13" descr="dog-walking-1425056286ZH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76718" y="1278747"/>
            <a:ext cx="4506147" cy="43966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99956" y="4870362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 smtClean="0"/>
              <a:t>John </a:t>
            </a:r>
            <a:r>
              <a:rPr lang="en" sz="2400" u="sng" dirty="0" smtClean="0"/>
              <a:t>broke</a:t>
            </a:r>
            <a:r>
              <a:rPr lang="en" sz="2400" dirty="0" smtClean="0"/>
              <a:t> the window with a hammer.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verb: broke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Complex </a:t>
            </a:r>
            <a:r>
              <a:rPr lang="en-US" altLang="ko-KR" sz="2800" dirty="0" smtClean="0">
                <a:sym typeface="Verdana"/>
              </a:rPr>
              <a:t>task (sometimes) is sometimes easier to model when the task is divided into multiple ones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Complex task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453856" y="3803450"/>
            <a:ext cx="1730372" cy="481978"/>
          </a:xfrm>
          <a:prstGeom prst="rightArrow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78469" y="2601704"/>
            <a:ext cx="2281433" cy="577549"/>
          </a:xfrm>
          <a:prstGeom prst="rect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model1</a:t>
            </a:r>
          </a:p>
        </p:txBody>
      </p:sp>
      <p:sp>
        <p:nvSpPr>
          <p:cNvPr id="34" name="Right Arrow 33"/>
          <p:cNvSpPr/>
          <p:nvPr/>
        </p:nvSpPr>
        <p:spPr>
          <a:xfrm rot="5400000">
            <a:off x="6691096" y="3826014"/>
            <a:ext cx="1717934" cy="481978"/>
          </a:xfrm>
          <a:prstGeom prst="rightArrow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9309" y="2614143"/>
            <a:ext cx="2281433" cy="577549"/>
          </a:xfrm>
          <a:prstGeom prst="rect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6572" y="3562762"/>
            <a:ext cx="399429" cy="393806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Z</a:t>
            </a:r>
          </a:p>
        </p:txBody>
      </p:sp>
      <p:sp>
        <p:nvSpPr>
          <p:cNvPr id="13" name="Right Arrow 12"/>
          <p:cNvSpPr/>
          <p:nvPr/>
        </p:nvSpPr>
        <p:spPr>
          <a:xfrm rot="17674231">
            <a:off x="5977883" y="3253085"/>
            <a:ext cx="436495" cy="274803"/>
          </a:xfrm>
          <a:prstGeom prst="rightArrow">
            <a:avLst/>
          </a:prstGeom>
          <a:solidFill>
            <a:schemeClr val="accent2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431426">
            <a:off x="5415128" y="3255350"/>
            <a:ext cx="436495" cy="274803"/>
          </a:xfrm>
          <a:prstGeom prst="rightArrow">
            <a:avLst/>
          </a:prstGeom>
          <a:solidFill>
            <a:schemeClr val="accent2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52294" y="5089446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53929" y="507888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Complex models - example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 (step by step)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98611" y="2037449"/>
            <a:ext cx="6709794" cy="39998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Complex models - example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36677" y="2412686"/>
            <a:ext cx="1475718" cy="158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0" idx="2"/>
            <a:endCxn id="8" idx="0"/>
          </p:cNvCxnSpPr>
          <p:nvPr/>
        </p:nvCxnSpPr>
        <p:spPr>
          <a:xfrm flipH="1">
            <a:off x="6974537" y="1857301"/>
            <a:ext cx="443615" cy="5553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1984" y="133408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Model 1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091839" y="138844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 2</a:t>
            </a:r>
          </a:p>
        </p:txBody>
      </p:sp>
      <p:sp>
        <p:nvSpPr>
          <p:cNvPr id="14" name="Oval 13"/>
          <p:cNvSpPr/>
          <p:nvPr/>
        </p:nvSpPr>
        <p:spPr>
          <a:xfrm>
            <a:off x="9164738" y="2382914"/>
            <a:ext cx="1223904" cy="1619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21749" y="601784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Model3</a:t>
            </a:r>
          </a:p>
        </p:txBody>
      </p:sp>
      <p:sp>
        <p:nvSpPr>
          <p:cNvPr id="18" name="Oval 17"/>
          <p:cNvSpPr/>
          <p:nvPr/>
        </p:nvSpPr>
        <p:spPr>
          <a:xfrm>
            <a:off x="6787277" y="4377325"/>
            <a:ext cx="1617784" cy="186485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/>
          <p:cNvCxnSpPr>
            <a:endCxn id="14" idx="0"/>
          </p:cNvCxnSpPr>
          <p:nvPr/>
        </p:nvCxnSpPr>
        <p:spPr>
          <a:xfrm flipH="1">
            <a:off x="9776690" y="1944516"/>
            <a:ext cx="61316" cy="4383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43" name="Straight Arrow Connector 42"/>
          <p:cNvCxnSpPr>
            <a:stCxn id="17" idx="3"/>
            <a:endCxn id="18" idx="3"/>
          </p:cNvCxnSpPr>
          <p:nvPr/>
        </p:nvCxnSpPr>
        <p:spPr>
          <a:xfrm flipV="1">
            <a:off x="6614084" y="5969077"/>
            <a:ext cx="410113" cy="310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798612" y="2037449"/>
            <a:ext cx="6525347" cy="41801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b="1" dirty="0" smtClean="0">
                <a:sym typeface="Verdana"/>
              </a:rPr>
              <a:t>Grammar (example 1)</a:t>
            </a:r>
            <a:endParaRPr lang="en-US" altLang="ko-KR" b="1" dirty="0" smtClean="0">
              <a:sym typeface="Verdana"/>
            </a:endParaRPr>
          </a:p>
          <a:p>
            <a:pPr lvl="1"/>
            <a:r>
              <a:rPr lang="en-US" altLang="ko-KR" sz="2400" u="sng" dirty="0" smtClean="0">
                <a:sym typeface="Verdana"/>
              </a:rPr>
              <a:t>I are</a:t>
            </a:r>
            <a:r>
              <a:rPr lang="en-US" altLang="ko-KR" sz="2400" dirty="0" smtClean="0">
                <a:sym typeface="Verdana"/>
              </a:rPr>
              <a:t> presenting on my thesis proposal.</a:t>
            </a:r>
          </a:p>
          <a:p>
            <a:pPr lvl="1"/>
            <a:r>
              <a:rPr lang="en-US" altLang="ko-KR" sz="2400" u="sng" dirty="0" smtClean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on my thesis proposal</a:t>
            </a:r>
            <a:r>
              <a:rPr lang="en-US" altLang="ko-KR" sz="2400" dirty="0" smtClean="0">
                <a:sym typeface="Verdana"/>
              </a:rPr>
              <a:t>.</a:t>
            </a:r>
            <a:r>
              <a:rPr lang="en-US" altLang="ko-KR" sz="2400" u="sng" dirty="0" smtClean="0">
                <a:sym typeface="Verdana"/>
              </a:rPr>
              <a:t>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is</a:t>
            </a:r>
            <a:r>
              <a:rPr lang="en-US" altLang="ko-KR" sz="2400" dirty="0" smtClean="0">
                <a:sym typeface="Verdana"/>
              </a:rPr>
              <a:t> on the table.</a:t>
            </a: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are</a:t>
            </a:r>
            <a:r>
              <a:rPr lang="en-US" altLang="ko-KR" sz="2400" dirty="0" smtClean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the cabinet </a:t>
            </a:r>
            <a:r>
              <a:rPr lang="en-US" altLang="ko-KR" sz="2400" u="sng" dirty="0" smtClean="0">
                <a:sym typeface="Verdana"/>
              </a:rPr>
              <a:t>is </a:t>
            </a:r>
            <a:r>
              <a:rPr lang="en-US" altLang="ko-KR" sz="2400" dirty="0" smtClean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</a:t>
            </a:r>
            <a:r>
              <a:rPr lang="en-US" altLang="ko-KR" sz="2400" dirty="0">
                <a:sym typeface="Verdana"/>
              </a:rPr>
              <a:t>the cabinet </a:t>
            </a:r>
            <a:r>
              <a:rPr lang="en-US" altLang="ko-KR" sz="2400" u="sng" dirty="0" smtClean="0">
                <a:sym typeface="Verdana"/>
              </a:rPr>
              <a:t>are</a:t>
            </a: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al, Assessing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Ability of LSTMs to Learn Syntax-Sensitive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Dependencies,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78440" y="2553470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Complex models to End-to-End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988886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441465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End-to-end </a:t>
            </a:r>
            <a:r>
              <a:rPr lang="en-US" altLang="ko-KR" sz="2800" dirty="0">
                <a:sym typeface="Verdana"/>
              </a:rPr>
              <a:t>Semantic Role </a:t>
            </a:r>
            <a:r>
              <a:rPr lang="en-US" altLang="ko-KR" sz="2800" dirty="0" smtClean="0">
                <a:sym typeface="Verdana"/>
              </a:rPr>
              <a:t>Labeling.</a:t>
            </a:r>
          </a:p>
          <a:p>
            <a:pPr lvl="1"/>
            <a:r>
              <a:rPr lang="en-US" altLang="ko-KR" sz="2400" dirty="0">
                <a:sym typeface="Verdana"/>
              </a:rPr>
              <a:t>Neural models </a:t>
            </a:r>
            <a:r>
              <a:rPr lang="en-US" altLang="ko-KR" sz="2400" dirty="0" smtClean="0">
                <a:sym typeface="Verdana"/>
              </a:rPr>
              <a:t>often perform better </a:t>
            </a:r>
            <a:r>
              <a:rPr lang="en-US" altLang="ko-KR" sz="2400" dirty="0">
                <a:sym typeface="Verdana"/>
              </a:rPr>
              <a:t>on </a:t>
            </a:r>
            <a:r>
              <a:rPr lang="en-US" altLang="ko-KR" sz="2400" b="1" i="1" dirty="0">
                <a:sym typeface="Verdana"/>
              </a:rPr>
              <a:t>end-to-end </a:t>
            </a:r>
            <a:r>
              <a:rPr lang="en-US" altLang="ko-KR" sz="2400" dirty="0" smtClean="0">
                <a:sym typeface="Verdana"/>
              </a:rPr>
              <a:t>learning.</a:t>
            </a:r>
            <a:r>
              <a:rPr lang="en-US" altLang="ko-KR" sz="2400" dirty="0">
                <a:sym typeface="Verdana"/>
              </a:rPr>
              <a:t/>
            </a:r>
            <a:br>
              <a:rPr lang="en-US" altLang="ko-KR" sz="2400" dirty="0">
                <a:sym typeface="Verdana"/>
              </a:rPr>
            </a:br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38140" y="352908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6228" y="538014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18911" y="297212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7547" y="5874178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03167" y="2903809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66043" y="5343118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17642" y="2501896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642" y="2501896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4590051" y="3987145"/>
            <a:ext cx="4876093" cy="21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>
                <a:sym typeface="Verdana"/>
              </a:rPr>
              <a:t>How to solve it?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49;p21"/>
              <p:cNvSpPr txBox="1">
                <a:spLocks/>
              </p:cNvSpPr>
              <p:nvPr/>
            </p:nvSpPr>
            <p:spPr>
              <a:xfrm>
                <a:off x="1835700" y="1482065"/>
                <a:ext cx="8520600" cy="3416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342900" lvl="0" indent="-3429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1pPr>
                <a:lvl2pPr marL="742950" lvl="1" indent="-28575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2pPr>
                <a:lvl3pPr marL="1143000" lvl="2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3pPr>
                <a:lvl4pPr marL="1600200" lvl="3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4pPr>
                <a:lvl5pPr marL="2057400" lvl="4" indent="-228600" algn="l" defTabSz="457200" rtl="0" eaLnBrk="1" latinLnBrk="0" hangingPunct="1">
                  <a:spcBef>
                    <a:spcPts val="0"/>
                  </a:spcBef>
                  <a:buFont typeface="Arial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5pPr>
                <a:lvl6pPr marL="2514600" lvl="5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" sz="2400" dirty="0" smtClean="0"/>
                  <a:t>Formulate </a:t>
                </a:r>
                <a:r>
                  <a:rPr lang="en-US" sz="2400" dirty="0" smtClean="0"/>
                  <a:t>the problem </a:t>
                </a:r>
                <a:r>
                  <a:rPr lang="en" sz="2400" dirty="0" smtClean="0"/>
                  <a:t>as a </a:t>
                </a:r>
                <a:r>
                  <a:rPr lang="en" sz="2400" b="1" dirty="0" smtClean="0"/>
                  <a:t>BIO tagging problem</a:t>
                </a:r>
                <a:r>
                  <a:rPr lang="en-US" sz="2400" b="1" dirty="0" smtClean="0"/>
                  <a:t>.</a:t>
                </a:r>
                <a:endParaRPr lang="en" sz="2400" b="1" dirty="0" smtClean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Input</a:t>
                </a:r>
                <a:r>
                  <a:rPr lang="en" sz="2400" dirty="0"/>
                  <a:t>: a sentence-predicate pair </a:t>
                </a:r>
                <a:r>
                  <a:rPr lang="en-US" sz="2400" dirty="0" smtClean="0"/>
                  <a:t>(</a:t>
                </a:r>
                <a:r>
                  <a:rPr lang="en-US" sz="2400" dirty="0" err="1" smtClean="0"/>
                  <a:t>x,verb</a:t>
                </a:r>
                <a:r>
                  <a:rPr lang="en-US" sz="2400" dirty="0" smtClean="0"/>
                  <a:t>)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 smtClean="0"/>
                  <a:t>Output</a:t>
                </a:r>
                <a:r>
                  <a:rPr lang="en" sz="2400" dirty="0"/>
                  <a:t>: a sequence of </a:t>
                </a:r>
                <a:r>
                  <a:rPr lang="en" sz="2400" dirty="0" smtClean="0"/>
                  <a:t>tags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" sz="2400" dirty="0" smtClean="0"/>
                  <a:t>, </a:t>
                </a:r>
                <a:r>
                  <a:rPr lang="en" sz="2400" dirty="0" err="1" smtClean="0"/>
                  <a:t>wher</a:t>
                </a:r>
                <a:r>
                  <a:rPr lang="en-US" sz="2400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sz="2400" dirty="0" smtClean="0"/>
                  <a:t> ∈ </a:t>
                </a:r>
                <a:r>
                  <a:rPr lang="en" sz="2400" dirty="0" err="1"/>
                  <a:t>Ω</a:t>
                </a:r>
                <a:r>
                  <a:rPr lang="en" sz="2400" dirty="0"/>
                  <a:t> (a set of</a:t>
                </a:r>
                <a:r>
                  <a:rPr lang="en-US" sz="2400" dirty="0"/>
                  <a:t> </a:t>
                </a:r>
                <a:r>
                  <a:rPr lang="en" sz="2400" dirty="0"/>
                  <a:t>BIO tags)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Example</a:t>
                </a:r>
                <a:r>
                  <a:rPr lang="en" sz="2400" dirty="0" smtClean="0">
                    <a:solidFill>
                      <a:srgbClr val="000000"/>
                    </a:solidFill>
                  </a:rPr>
                  <a:t>:            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He    </a:t>
                </a:r>
                <a:r>
                  <a:rPr lang="en-US" sz="2400" u="sng" dirty="0" smtClean="0">
                    <a:solidFill>
                      <a:srgbClr val="9900FF"/>
                    </a:solidFill>
                  </a:rPr>
                  <a:t>walked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 </a:t>
                </a:r>
                <a:r>
                  <a:rPr lang="en" sz="2400" dirty="0" err="1" smtClean="0">
                    <a:solidFill>
                      <a:srgbClr val="38761D"/>
                    </a:solidFill>
                  </a:rPr>
                  <a:t>i</a:t>
                </a:r>
                <a:r>
                  <a:rPr lang="en-US" sz="2400" dirty="0">
                    <a:solidFill>
                      <a:srgbClr val="38761D"/>
                    </a:solidFill>
                  </a:rPr>
                  <a:t>n</a:t>
                </a:r>
                <a:r>
                  <a:rPr lang="en" sz="2400" dirty="0">
                    <a:solidFill>
                      <a:srgbClr val="38761D"/>
                    </a:solidFill>
                  </a:rPr>
                  <a:t> </a:t>
                </a:r>
                <a:r>
                  <a:rPr lang="en-US" sz="2400" dirty="0">
                    <a:solidFill>
                      <a:srgbClr val="38761D"/>
                    </a:solidFill>
                  </a:rPr>
                  <a:t>      the     </a:t>
                </a:r>
                <a:r>
                  <a:rPr lang="en-US" sz="2400" dirty="0" smtClean="0">
                    <a:solidFill>
                      <a:srgbClr val="38761D"/>
                    </a:solidFill>
                  </a:rPr>
                  <a:t>park 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 </a:t>
                </a:r>
                <a:r>
                  <a:rPr lang="en" sz="2400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spcBef>
                    <a:spcPts val="1600"/>
                  </a:spcBef>
                  <a:buFont typeface="Arial"/>
                  <a:buNone/>
                </a:pPr>
                <a:endParaRPr lang="en" sz="2400" dirty="0" smtClean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1600"/>
                  </a:spcBef>
                  <a:buFont typeface="Arial"/>
                  <a:buNone/>
                </a:pPr>
                <a:r>
                  <a:rPr lang="en" sz="2400" dirty="0" smtClean="0">
                    <a:solidFill>
                      <a:srgbClr val="000000"/>
                    </a:solidFill>
                  </a:rPr>
                  <a:t>                                          </a:t>
                </a:r>
              </a:p>
              <a:p>
                <a:pPr marL="0" indent="0">
                  <a:buNone/>
                </a:pPr>
                <a:r>
                  <a:rPr lang="en" sz="2000" dirty="0" smtClean="0">
                    <a:solidFill>
                      <a:srgbClr val="000000"/>
                    </a:solidFill>
                  </a:rPr>
                  <a:t>           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			  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 smtClean="0">
                    <a:solidFill>
                      <a:srgbClr val="FF0000"/>
                    </a:solidFill>
                  </a:rPr>
                  <a:t>B-ARG0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  </a:t>
                </a:r>
                <a:r>
                  <a:rPr lang="en" sz="2000" dirty="0" smtClean="0">
                    <a:solidFill>
                      <a:srgbClr val="9900FF"/>
                    </a:solidFill>
                  </a:rPr>
                  <a:t>B-V 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 smtClean="0">
                    <a:solidFill>
                      <a:srgbClr val="38761D"/>
                    </a:solidFill>
                  </a:rPr>
                  <a:t>B-ARG1  I-ARG1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>
                    <a:solidFill>
                      <a:srgbClr val="38761D"/>
                    </a:solidFill>
                  </a:rPr>
                  <a:t>I-ARG1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 O</a:t>
                </a:r>
              </a:p>
              <a:p>
                <a:pPr marL="0" indent="0">
                  <a:buFont typeface="Arial"/>
                  <a:buNone/>
                </a:pPr>
                <a:endParaRPr lang="e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00" y="1482065"/>
                <a:ext cx="8520600" cy="3416400"/>
              </a:xfrm>
              <a:prstGeom prst="rect">
                <a:avLst/>
              </a:prstGeom>
              <a:blipFill rotWithShape="0">
                <a:blip r:embed="rId3"/>
                <a:stretch>
                  <a:fillRect l="-1073" b="-10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50;p21"/>
          <p:cNvSpPr/>
          <p:nvPr/>
        </p:nvSpPr>
        <p:spPr>
          <a:xfrm>
            <a:off x="3959089" y="3986288"/>
            <a:ext cx="5846550" cy="26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SRL System</a:t>
            </a:r>
            <a:endParaRPr/>
          </a:p>
        </p:txBody>
      </p:sp>
      <p:sp>
        <p:nvSpPr>
          <p:cNvPr id="15" name="Google Shape;151;p21"/>
          <p:cNvSpPr/>
          <p:nvPr/>
        </p:nvSpPr>
        <p:spPr>
          <a:xfrm>
            <a:off x="4420989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52;p21"/>
          <p:cNvSpPr/>
          <p:nvPr/>
        </p:nvSpPr>
        <p:spPr>
          <a:xfrm>
            <a:off x="5216683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3;p21"/>
          <p:cNvSpPr/>
          <p:nvPr/>
        </p:nvSpPr>
        <p:spPr>
          <a:xfrm>
            <a:off x="5893429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4;p21"/>
          <p:cNvSpPr/>
          <p:nvPr/>
        </p:nvSpPr>
        <p:spPr>
          <a:xfrm>
            <a:off x="6729407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5;p21"/>
          <p:cNvSpPr/>
          <p:nvPr/>
        </p:nvSpPr>
        <p:spPr>
          <a:xfrm>
            <a:off x="7524078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9;p21"/>
          <p:cNvSpPr/>
          <p:nvPr/>
        </p:nvSpPr>
        <p:spPr>
          <a:xfrm>
            <a:off x="4420989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60;p21"/>
          <p:cNvSpPr/>
          <p:nvPr/>
        </p:nvSpPr>
        <p:spPr>
          <a:xfrm>
            <a:off x="5216683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61;p21"/>
          <p:cNvSpPr/>
          <p:nvPr/>
        </p:nvSpPr>
        <p:spPr>
          <a:xfrm>
            <a:off x="5893429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62;p21"/>
          <p:cNvSpPr/>
          <p:nvPr/>
        </p:nvSpPr>
        <p:spPr>
          <a:xfrm>
            <a:off x="6729407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3;p21"/>
          <p:cNvSpPr/>
          <p:nvPr/>
        </p:nvSpPr>
        <p:spPr>
          <a:xfrm>
            <a:off x="7524078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1"/>
          <p:cNvSpPr/>
          <p:nvPr/>
        </p:nvSpPr>
        <p:spPr>
          <a:xfrm>
            <a:off x="8245383" y="3669176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5;p21"/>
          <p:cNvSpPr/>
          <p:nvPr/>
        </p:nvSpPr>
        <p:spPr>
          <a:xfrm>
            <a:off x="8245383" y="428874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01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What are different constraints for SRL task?</a:t>
            </a:r>
            <a:endParaRPr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body" idx="1"/>
          </p:nvPr>
        </p:nvSpPr>
        <p:spPr>
          <a:xfrm>
            <a:off x="1297172" y="1526430"/>
            <a:ext cx="1047922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" sz="2800" dirty="0" smtClean="0">
                <a:solidFill>
                  <a:srgbClr val="000000"/>
                </a:solidFill>
              </a:rPr>
              <a:t>BIO constraints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dirty="0" smtClean="0">
                <a:solidFill>
                  <a:srgbClr val="000000"/>
                </a:solidFill>
              </a:rPr>
              <a:t>Constraint violation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" sz="2400" dirty="0" smtClean="0">
                <a:solidFill>
                  <a:srgbClr val="38761D"/>
                </a:solidFill>
              </a:rPr>
              <a:t>B-ARG0</a:t>
            </a:r>
            <a:r>
              <a:rPr lang="en" sz="2400" dirty="0" smtClean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000000"/>
                </a:solidFill>
              </a:rPr>
              <a:t>followed by </a:t>
            </a:r>
            <a:r>
              <a:rPr lang="en" sz="2400" dirty="0" smtClean="0">
                <a:solidFill>
                  <a:srgbClr val="CC0000"/>
                </a:solidFill>
              </a:rPr>
              <a:t>I-ARG1</a:t>
            </a:r>
            <a:endParaRPr lang="en-US" sz="2400" dirty="0">
              <a:solidFill>
                <a:srgbClr val="CC0000"/>
              </a:solidFill>
            </a:endParaRP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000" dirty="0" smtClean="0">
                <a:solidFill>
                  <a:schemeClr val="tx1"/>
                </a:solidFill>
              </a:rPr>
              <a:t>(similar to the constraints in Parsing example)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endParaRPr lang="en-US" sz="1000" dirty="0">
              <a:solidFill>
                <a:schemeClr val="tx1"/>
              </a:solidFill>
            </a:endParaRPr>
          </a:p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" sz="2800" dirty="0" smtClean="0">
                <a:solidFill>
                  <a:srgbClr val="000000"/>
                </a:solidFill>
              </a:rPr>
              <a:t>SRL </a:t>
            </a:r>
            <a:r>
              <a:rPr lang="en" sz="2800" dirty="0">
                <a:solidFill>
                  <a:srgbClr val="000000"/>
                </a:solidFill>
              </a:rPr>
              <a:t>constraints (as defined by </a:t>
            </a:r>
            <a:r>
              <a:rPr lang="en" sz="2800" dirty="0" err="1">
                <a:solidFill>
                  <a:srgbClr val="000000"/>
                </a:solidFill>
              </a:rPr>
              <a:t>Punyakanok</a:t>
            </a:r>
            <a:r>
              <a:rPr lang="en" sz="2800" dirty="0">
                <a:solidFill>
                  <a:srgbClr val="000000"/>
                </a:solidFill>
              </a:rPr>
              <a:t> et al. (2008</a:t>
            </a:r>
            <a:r>
              <a:rPr lang="en" sz="2800" dirty="0" smtClean="0">
                <a:solidFill>
                  <a:srgbClr val="000000"/>
                </a:solidFill>
              </a:rPr>
              <a:t>))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</a:rPr>
              <a:t>Unique core roles (U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 smtClean="0">
                <a:solidFill>
                  <a:srgbClr val="000000"/>
                </a:solidFill>
              </a:rPr>
              <a:t>Continuation </a:t>
            </a:r>
            <a:r>
              <a:rPr lang="en-US" sz="2400" dirty="0">
                <a:solidFill>
                  <a:srgbClr val="000000"/>
                </a:solidFill>
              </a:rPr>
              <a:t>roles (C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 smtClean="0">
                <a:solidFill>
                  <a:srgbClr val="000000"/>
                </a:solidFill>
              </a:rPr>
              <a:t>Reference </a:t>
            </a:r>
            <a:r>
              <a:rPr lang="en-US" sz="2400" dirty="0">
                <a:solidFill>
                  <a:srgbClr val="000000"/>
                </a:solidFill>
              </a:rPr>
              <a:t>roles (R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endParaRPr lang="en-US" sz="2400" dirty="0">
              <a:solidFill>
                <a:srgbClr val="000000"/>
              </a:solidFill>
            </a:endParaRPr>
          </a:p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Syntactic constraints</a:t>
            </a:r>
          </a:p>
          <a:p>
            <a:pPr marL="1028654" indent="-423323">
              <a:buClr>
                <a:srgbClr val="000000"/>
              </a:buClr>
              <a:buSzPts val="1400"/>
            </a:pPr>
            <a:r>
              <a:rPr lang="en" sz="2400" dirty="0" smtClean="0">
                <a:solidFill>
                  <a:srgbClr val="000000"/>
                </a:solidFill>
              </a:rPr>
              <a:t>Constraint violation</a:t>
            </a:r>
            <a:r>
              <a:rPr lang="en-US" sz="2400" dirty="0" smtClean="0">
                <a:solidFill>
                  <a:srgbClr val="000000"/>
                </a:solidFill>
              </a:rPr>
              <a:t>:</a:t>
            </a:r>
            <a:r>
              <a:rPr lang="en" sz="2400" dirty="0" smtClean="0">
                <a:solidFill>
                  <a:srgbClr val="000000"/>
                </a:solidFill>
              </a:rPr>
              <a:t> Arguments </a:t>
            </a:r>
            <a:r>
              <a:rPr lang="en" sz="2400" dirty="0">
                <a:solidFill>
                  <a:srgbClr val="000000"/>
                </a:solidFill>
              </a:rPr>
              <a:t>that are not constituents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" sz="2400" dirty="0" smtClean="0">
                <a:solidFill>
                  <a:srgbClr val="000000"/>
                </a:solidFill>
              </a:rPr>
              <a:t>within </a:t>
            </a:r>
            <a:r>
              <a:rPr lang="en" sz="2400" dirty="0">
                <a:solidFill>
                  <a:srgbClr val="000000"/>
                </a:solidFill>
              </a:rPr>
              <a:t>a </a:t>
            </a:r>
            <a:r>
              <a:rPr lang="en" sz="2400" dirty="0" smtClean="0">
                <a:solidFill>
                  <a:srgbClr val="000000"/>
                </a:solidFill>
              </a:rPr>
              <a:t>given </a:t>
            </a:r>
            <a:r>
              <a:rPr lang="en" sz="2400" dirty="0">
                <a:solidFill>
                  <a:srgbClr val="000000"/>
                </a:solidFill>
              </a:rPr>
              <a:t>parse </a:t>
            </a:r>
            <a:r>
              <a:rPr lang="en" sz="2400" dirty="0" smtClean="0">
                <a:solidFill>
                  <a:srgbClr val="000000"/>
                </a:solidFill>
              </a:rPr>
              <a:t>tree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028654" indent="-423323">
              <a:buClr>
                <a:srgbClr val="000000"/>
              </a:buClr>
              <a:buSzPts val="1400"/>
            </a:pPr>
            <a:endParaRPr sz="2800" dirty="0">
              <a:solidFill>
                <a:srgbClr val="000000"/>
              </a:solidFill>
            </a:endParaRPr>
          </a:p>
          <a:p>
            <a:pPr marL="609585" indent="0">
              <a:spcAft>
                <a:spcPts val="2133"/>
              </a:spcAft>
              <a:buNone/>
            </a:pPr>
            <a:endParaRPr sz="2800" dirty="0">
              <a:solidFill>
                <a:srgbClr val="000000"/>
              </a:solidFill>
            </a:endParaRPr>
          </a:p>
        </p:txBody>
      </p:sp>
      <p:sp>
        <p:nvSpPr>
          <p:cNvPr id="460" name="Google Shape;460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461" name="Google Shape;461;p34"/>
          <p:cNvSpPr/>
          <p:nvPr/>
        </p:nvSpPr>
        <p:spPr>
          <a:xfrm>
            <a:off x="1269236" y="5156947"/>
            <a:ext cx="10147163" cy="1313746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231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ym typeface="Verdana"/>
              </a:rPr>
              <a:t>However, </a:t>
            </a:r>
            <a:r>
              <a:rPr lang="en-US" altLang="ko-KR" sz="2400" dirty="0" smtClean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model </a:t>
            </a:r>
            <a:r>
              <a:rPr lang="en-US" altLang="ko-KR" sz="2400" dirty="0" smtClean="0">
                <a:sym typeface="Verdana"/>
              </a:rPr>
              <a:t>without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 smtClean="0">
                <a:sym typeface="Verdana"/>
              </a:rPr>
              <a:t>all </a:t>
            </a:r>
            <a:r>
              <a:rPr lang="en-US" altLang="ko-KR" sz="2400" b="1" dirty="0">
                <a:sym typeface="Verdana"/>
              </a:rPr>
              <a:t>possible </a:t>
            </a:r>
            <a:r>
              <a:rPr lang="en-US" altLang="ko-KR" sz="2400" dirty="0">
                <a:sym typeface="Verdana"/>
              </a:rPr>
              <a:t>“spans</a:t>
            </a:r>
            <a:r>
              <a:rPr lang="en-US" altLang="ko-KR" sz="2400" dirty="0" smtClean="0">
                <a:sym typeface="Verdana"/>
              </a:rPr>
              <a:t>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 walked in the)(park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ym typeface="Verdana"/>
              </a:rPr>
              <a:t>However, </a:t>
            </a:r>
            <a:r>
              <a:rPr lang="en-US" altLang="ko-KR" sz="2400" dirty="0" smtClean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model </a:t>
            </a:r>
            <a:r>
              <a:rPr lang="en-US" altLang="ko-KR" sz="2400" dirty="0" smtClean="0">
                <a:sym typeface="Verdana"/>
              </a:rPr>
              <a:t>without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 smtClean="0">
                <a:sym typeface="Verdana"/>
              </a:rPr>
              <a:t>all </a:t>
            </a:r>
            <a:r>
              <a:rPr lang="en-US" altLang="ko-KR" sz="2400" b="1" dirty="0">
                <a:sym typeface="Verdana"/>
              </a:rPr>
              <a:t>possible </a:t>
            </a:r>
            <a:r>
              <a:rPr lang="en-US" altLang="ko-KR" sz="2400" dirty="0">
                <a:sym typeface="Verdana"/>
              </a:rPr>
              <a:t>“spans</a:t>
            </a:r>
            <a:r>
              <a:rPr lang="en-US" altLang="ko-KR" sz="2400" dirty="0" smtClean="0">
                <a:sym typeface="Verdana"/>
              </a:rPr>
              <a:t>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3064623" y="3482273"/>
            <a:ext cx="909829" cy="1303550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 dirty="0">
                <a:solidFill>
                  <a:srgbClr val="FF0000"/>
                </a:solidFill>
              </a:rPr>
              <a:t>(walked in)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 in the)(park)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ym typeface="Verdana"/>
              </a:rPr>
              <a:t>However, </a:t>
            </a:r>
            <a:r>
              <a:rPr lang="en-US" altLang="ko-KR" sz="2400" dirty="0" smtClean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model </a:t>
            </a:r>
            <a:r>
              <a:rPr lang="en-US" altLang="ko-KR" sz="2400" dirty="0" smtClean="0">
                <a:sym typeface="Verdana"/>
              </a:rPr>
              <a:t>without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 smtClean="0">
                <a:sym typeface="Verdana"/>
              </a:rPr>
              <a:t>all </a:t>
            </a:r>
            <a:r>
              <a:rPr lang="en-US" altLang="ko-KR" sz="2400" b="1" dirty="0">
                <a:sym typeface="Verdana"/>
              </a:rPr>
              <a:t>possible </a:t>
            </a:r>
            <a:r>
              <a:rPr lang="en-US" altLang="ko-KR" sz="2400" dirty="0">
                <a:sym typeface="Verdana"/>
              </a:rPr>
              <a:t>“spans</a:t>
            </a:r>
            <a:r>
              <a:rPr lang="en-US" altLang="ko-KR" sz="2400" dirty="0" smtClean="0">
                <a:sym typeface="Verdana"/>
              </a:rPr>
              <a:t>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3156758" y="3430476"/>
            <a:ext cx="1569883" cy="1869499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6313238"/>
            <a:ext cx="2273443" cy="400110"/>
          </a:xfrm>
          <a:prstGeom prst="rect">
            <a:avLst/>
          </a:prstGeom>
          <a:solidFill>
            <a:schemeClr val="bg1">
              <a:alpha val="94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sym typeface="Verdana"/>
              </a:rPr>
              <a:t>Constraint-violating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Inference using constraint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>
              <a:buNone/>
              <a:defRPr/>
            </a:pPr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3523374" y="4418360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982" y="4126884"/>
            <a:ext cx="2269094" cy="378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Post Processing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1835700" y="1540772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/>
            <a:endParaRPr lang="en-US" dirty="0" smtClean="0"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1835700" y="1472777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Inference: Finding the best output given the model. </a:t>
            </a:r>
          </a:p>
        </p:txBody>
      </p:sp>
    </p:spTree>
    <p:extLst>
      <p:ext uri="{BB962C8B-B14F-4D97-AF65-F5344CB8AC3E}">
        <p14:creationId xmlns:p14="http://schemas.microsoft.com/office/powerpoint/2010/main" val="127502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Inference using constraint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5397112" y="4528196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sym typeface="Verdana"/>
              </a:rPr>
              <a:t>Proper “Injection </a:t>
            </a:r>
            <a:r>
              <a:rPr lang="en-US" altLang="ko-KR" sz="2800" b="1" dirty="0">
                <a:sym typeface="Verdana"/>
              </a:rPr>
              <a:t>of </a:t>
            </a:r>
            <a:r>
              <a:rPr lang="en-US" altLang="ko-KR" sz="2800" b="1" dirty="0" smtClean="0">
                <a:sym typeface="Verdana"/>
              </a:rPr>
              <a:t>constraints</a:t>
            </a:r>
            <a:r>
              <a:rPr lang="en-US" altLang="ko-KR" sz="2800" b="1" dirty="0" smtClean="0">
                <a:sym typeface="Verdana"/>
              </a:rPr>
              <a:t>”</a:t>
            </a:r>
            <a:r>
              <a:rPr lang="en-US" altLang="ko-KR" sz="2800" dirty="0" smtClean="0">
                <a:sym typeface="Verdana"/>
              </a:rPr>
              <a:t> to the </a:t>
            </a:r>
            <a:r>
              <a:rPr lang="en-US" altLang="ko-KR" sz="2800" b="1" dirty="0" smtClean="0">
                <a:sym typeface="Verdana"/>
              </a:rPr>
              <a:t>model </a:t>
            </a:r>
            <a:r>
              <a:rPr lang="en-US" altLang="ko-KR" sz="2800" dirty="0" smtClean="0">
                <a:sym typeface="Verdana"/>
              </a:rPr>
              <a:t>on Inference step.</a:t>
            </a:r>
            <a:r>
              <a:rPr lang="en-US" altLang="ko-KR" sz="2400" dirty="0">
                <a:sym typeface="Verdana"/>
              </a:rPr>
              <a:t/>
            </a:r>
            <a:br>
              <a:rPr lang="en-US" altLang="ko-KR" sz="2400" dirty="0">
                <a:sym typeface="Verdana"/>
              </a:rPr>
            </a:br>
            <a:endParaRPr lang="en-US" altLang="ko-KR" sz="2800" dirty="0" smtClean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10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</a:t>
            </a:r>
            <a:r>
              <a:rPr lang="en-US" dirty="0"/>
              <a:t>our</a:t>
            </a:r>
            <a:r>
              <a:rPr lang="en-US" dirty="0"/>
              <a:t> work</a:t>
            </a:r>
          </a:p>
          <a:p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dirty="0"/>
              <a:t>Applications</a:t>
            </a:r>
            <a:r>
              <a:rPr lang="en-US" dirty="0"/>
              <a:t> &amp; constraints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0070C0"/>
                </a:solidFill>
              </a:rPr>
              <a:t>Gradient-Based</a:t>
            </a:r>
            <a:r>
              <a:rPr lang="en-US" b="1" dirty="0">
                <a:solidFill>
                  <a:srgbClr val="0070C0"/>
                </a:solidFill>
              </a:rPr>
              <a:t> Inference formulation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dirty="0" smtClean="0"/>
              <a:t>Experiments</a:t>
            </a:r>
          </a:p>
          <a:p>
            <a:endParaRPr lang="en-US" dirty="0"/>
          </a:p>
          <a:p>
            <a:r>
              <a:rPr lang="en-US" dirty="0" smtClean="0"/>
              <a:t>Conclusion</a:t>
            </a:r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839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b="1" dirty="0">
                <a:sym typeface="Verdana"/>
              </a:rPr>
              <a:t>Grammar (example 1)</a:t>
            </a:r>
            <a:endParaRPr lang="en-US" altLang="ko-KR" b="1" dirty="0" smtClean="0">
              <a:sym typeface="Verdana"/>
            </a:endParaRPr>
          </a:p>
          <a:p>
            <a:pPr lvl="1"/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I are</a:t>
            </a:r>
            <a:r>
              <a:rPr lang="en-US" altLang="ko-KR" sz="2400" dirty="0" smtClean="0">
                <a:sym typeface="Verdana"/>
              </a:rPr>
              <a:t> presenting on my thesis proposal.</a:t>
            </a:r>
          </a:p>
          <a:p>
            <a:pPr lvl="1"/>
            <a:r>
              <a:rPr lang="en-US" altLang="ko-KR" sz="2400" u="sng" dirty="0" smtClean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on my thesis proposal</a:t>
            </a:r>
            <a:r>
              <a:rPr lang="en-US" altLang="ko-KR" sz="2400" dirty="0" smtClean="0">
                <a:sym typeface="Verdana"/>
              </a:rPr>
              <a:t>.</a:t>
            </a:r>
            <a:r>
              <a:rPr lang="en-US" altLang="ko-KR" sz="2400" u="sng" dirty="0" smtClean="0">
                <a:sym typeface="Verdana"/>
              </a:rPr>
              <a:t>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keys is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are</a:t>
            </a:r>
            <a:r>
              <a:rPr lang="en-US" altLang="ko-KR" sz="2400" dirty="0" smtClean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keys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to the cabinet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is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on </a:t>
            </a:r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dirty="0" smtClean="0">
                <a:sym typeface="Verdana"/>
              </a:rPr>
              <a:t>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</a:t>
            </a:r>
            <a:r>
              <a:rPr lang="en-US" altLang="ko-KR" sz="2400" dirty="0">
                <a:sym typeface="Verdana"/>
              </a:rPr>
              <a:t>the cabinet </a:t>
            </a:r>
            <a:r>
              <a:rPr lang="en-US" altLang="ko-KR" sz="2400" u="sng" dirty="0" smtClean="0">
                <a:sym typeface="Verdana"/>
              </a:rPr>
              <a:t>are</a:t>
            </a: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969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al, Assessing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Ability of LSTMs to Learn Syntax-Sensitive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Dependencies, TACL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38092" y="3298000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260626" y="3759665"/>
            <a:ext cx="2927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Verdana"/>
              </a:rPr>
              <a:t>If subject, verb do not agree.</a:t>
            </a:r>
          </a:p>
          <a:p>
            <a:pPr algn="ctr"/>
            <a:r>
              <a:rPr lang="en-US" b="1" dirty="0" smtClean="0">
                <a:sym typeface="Verdana"/>
              </a:rPr>
              <a:t>(singular/plural)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20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ym typeface="Verdana"/>
              </a:rPr>
              <a:t>Inference</a:t>
            </a:r>
          </a:p>
          <a:p>
            <a:pPr lvl="1"/>
            <a:r>
              <a:rPr lang="en-US" altLang="ko-KR" sz="2400" dirty="0" smtClean="0">
                <a:sym typeface="Verdana"/>
              </a:rPr>
              <a:t>Finding </a:t>
            </a:r>
            <a:r>
              <a:rPr lang="en-US" altLang="ko-KR" sz="2400" dirty="0">
                <a:sym typeface="Verdana"/>
              </a:rPr>
              <a:t>the output with the highest model probability.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36836"/>
          <a:stretch/>
        </p:blipFill>
        <p:spPr>
          <a:xfrm>
            <a:off x="4532298" y="2512137"/>
            <a:ext cx="2930820" cy="7631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07246" y="2644488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79474" y="2816920"/>
            <a:ext cx="1104362" cy="320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3837" y="2599095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386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ym typeface="Verdana"/>
              </a:rPr>
              <a:t>Inference</a:t>
            </a:r>
          </a:p>
          <a:p>
            <a:pPr lvl="1"/>
            <a:r>
              <a:rPr lang="en-US" altLang="ko-KR" sz="2400" dirty="0" smtClean="0">
                <a:sym typeface="Verdana"/>
              </a:rPr>
              <a:t>Finding </a:t>
            </a:r>
            <a:r>
              <a:rPr lang="en-US" altLang="ko-KR" sz="2400" dirty="0">
                <a:sym typeface="Verdana"/>
              </a:rPr>
              <a:t>the output with the highest model probability.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</a:t>
            </a:r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)  </a:t>
            </a:r>
            <a:endParaRPr lang="en-US" altLang="ko-KR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Greedy </a:t>
            </a:r>
            <a:r>
              <a:rPr lang="en-US" altLang="ko-KR" dirty="0">
                <a:solidFill>
                  <a:srgbClr val="00B0F0"/>
                </a:solidFill>
                <a:sym typeface="Verdana"/>
              </a:rPr>
              <a:t>decoding, beam decoding</a:t>
            </a:r>
          </a:p>
          <a:p>
            <a:pPr lvl="1"/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36836"/>
          <a:stretch/>
        </p:blipFill>
        <p:spPr>
          <a:xfrm>
            <a:off x="4532298" y="2512137"/>
            <a:ext cx="2930820" cy="7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Constraint (evaluation) function.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(Error counting)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no </a:t>
            </a:r>
            <a:r>
              <a:rPr lang="en-US" altLang="ko-KR" sz="2800" dirty="0">
                <a:sym typeface="Verdana"/>
              </a:rPr>
              <a:t>constraint </a:t>
            </a:r>
            <a:r>
              <a:rPr lang="en-US" altLang="ko-KR" sz="2800" dirty="0" smtClean="0">
                <a:sym typeface="Verdana"/>
              </a:rPr>
              <a:t>violation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9148690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dirty="0" smtClean="0">
                <a:sym typeface="Verdana"/>
              </a:rPr>
              <a:t>Constraint function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90" y="1531835"/>
            <a:ext cx="2056780" cy="578469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>
            <a:off x="5938713" y="2923832"/>
            <a:ext cx="1246062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2736742"/>
            <a:ext cx="2111297" cy="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Constraint evaluation function.</a:t>
            </a:r>
            <a:r>
              <a:rPr lang="en-US" altLang="ko-KR" sz="2800" dirty="0">
                <a:sym typeface="Verdana"/>
              </a:rPr>
              <a:t/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(degree of error, higher the more error)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no </a:t>
            </a:r>
            <a:r>
              <a:rPr lang="en-US" altLang="ko-KR" sz="2800" dirty="0">
                <a:sym typeface="Verdana"/>
              </a:rPr>
              <a:t>constraint </a:t>
            </a:r>
            <a:r>
              <a:rPr lang="en-US" altLang="ko-KR" sz="2800" dirty="0" smtClean="0">
                <a:sym typeface="Verdana"/>
              </a:rPr>
              <a:t>violation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Optimization </a:t>
            </a:r>
            <a:r>
              <a:rPr lang="en-US" altLang="ko-KR" sz="2800" dirty="0">
                <a:sym typeface="Verdana"/>
              </a:rPr>
              <a:t>with </a:t>
            </a:r>
            <a:r>
              <a:rPr lang="en-US" altLang="ko-KR" sz="2800" dirty="0" smtClean="0">
                <a:sym typeface="Verdana"/>
              </a:rPr>
              <a:t>constraints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9148690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44748" y="4437235"/>
            <a:ext cx="1214203" cy="3874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dirty="0">
                <a:sym typeface="Verdana"/>
              </a:rPr>
              <a:t>Constraint function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479180" y="4750420"/>
            <a:ext cx="1362088" cy="6213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30" idx="1"/>
            <a:endCxn id="28" idx="4"/>
          </p:cNvCxnSpPr>
          <p:nvPr/>
        </p:nvCxnSpPr>
        <p:spPr>
          <a:xfrm flipH="1" flipV="1">
            <a:off x="4160224" y="5371800"/>
            <a:ext cx="681044" cy="682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41268" y="5577607"/>
            <a:ext cx="281683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Constraint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or feasible set L</a:t>
            </a:r>
            <a:r>
              <a:rPr lang="en-US" sz="2800" baseline="30000" dirty="0" smtClean="0"/>
              <a:t>x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>
          <a:xfrm>
            <a:off x="8457580" y="4650766"/>
            <a:ext cx="2105544" cy="5959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0" idx="3"/>
            <a:endCxn id="31" idx="4"/>
          </p:cNvCxnSpPr>
          <p:nvPr/>
        </p:nvCxnSpPr>
        <p:spPr>
          <a:xfrm flipV="1">
            <a:off x="7658100" y="5246701"/>
            <a:ext cx="1852252" cy="807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90" y="1531835"/>
            <a:ext cx="2056780" cy="5784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296" y="4180624"/>
            <a:ext cx="2826208" cy="12589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43" y="4230960"/>
            <a:ext cx="2731894" cy="962372"/>
          </a:xfrm>
          <a:prstGeom prst="rect">
            <a:avLst/>
          </a:prstGeom>
        </p:spPr>
      </p:pic>
      <p:sp>
        <p:nvSpPr>
          <p:cNvPr id="20" name="Left-Right Arrow 19"/>
          <p:cNvSpPr/>
          <p:nvPr/>
        </p:nvSpPr>
        <p:spPr>
          <a:xfrm>
            <a:off x="5938713" y="2923832"/>
            <a:ext cx="1246062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2736742"/>
            <a:ext cx="2111297" cy="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</a:t>
            </a:r>
            <a:r>
              <a:rPr lang="en-US" altLang="ko-KR" sz="2800" dirty="0">
                <a:sym typeface="Verdana"/>
              </a:rPr>
              <a:t>constraint</a:t>
            </a:r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(exact), </a:t>
            </a:r>
            <a:r>
              <a:rPr lang="en-US" altLang="ko-KR" b="1" dirty="0">
                <a:solidFill>
                  <a:srgbClr val="00B0F0"/>
                </a:solidFill>
                <a:sym typeface="Verdana"/>
              </a:rPr>
              <a:t>A* algorithm </a:t>
            </a:r>
            <a:r>
              <a:rPr lang="en-US" altLang="ko-KR" b="1" dirty="0" smtClean="0">
                <a:solidFill>
                  <a:srgbClr val="00B0F0"/>
                </a:solidFill>
                <a:sym typeface="Verdana"/>
              </a:rPr>
              <a:t>(DP</a:t>
            </a:r>
            <a:r>
              <a:rPr lang="en-US" altLang="ko-KR" b="1" dirty="0">
                <a:solidFill>
                  <a:srgbClr val="00B0F0"/>
                </a:solidFill>
                <a:sym typeface="Verdana"/>
              </a:rPr>
              <a:t>)</a:t>
            </a:r>
            <a:r>
              <a:rPr lang="en-US" altLang="ko-KR" dirty="0">
                <a:solidFill>
                  <a:srgbClr val="00B0F0"/>
                </a:solidFill>
                <a:sym typeface="Verdana"/>
              </a:rPr>
              <a:t> </a:t>
            </a:r>
            <a:endParaRPr lang="en-US" altLang="ko-KR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  <a:endParaRPr lang="en-US" altLang="ko-KR" sz="2400" dirty="0">
              <a:sym typeface="Verdana"/>
            </a:endParaRP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Greedy decoding, beam </a:t>
            </a:r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decoding</a:t>
            </a:r>
            <a:endParaRPr lang="en-US" altLang="ko-KR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8549" y="3060822"/>
            <a:ext cx="1660057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smtClean="0"/>
              <a:t>constraint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386423" y="3140778"/>
            <a:ext cx="1974432" cy="6213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0" idx="6"/>
          </p:cNvCxnSpPr>
          <p:nvPr/>
        </p:nvCxnSpPr>
        <p:spPr>
          <a:xfrm flipH="1">
            <a:off x="7360855" y="3441212"/>
            <a:ext cx="612498" cy="10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</a:t>
            </a:r>
            <a:r>
              <a:rPr lang="en-US" altLang="ko-KR" sz="2800" dirty="0">
                <a:sym typeface="Verdana"/>
              </a:rPr>
              <a:t>constraint</a:t>
            </a:r>
            <a:endParaRPr lang="en-US" altLang="ko-KR" sz="28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Finding </a:t>
            </a:r>
            <a:r>
              <a:rPr lang="en-US" altLang="ko-KR" sz="2400" dirty="0">
                <a:sym typeface="Verdana"/>
              </a:rPr>
              <a:t>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Viterbi decoding (exact), A* algorithm (inexact DP) </a:t>
            </a:r>
            <a:endParaRPr lang="en-US" altLang="ko-KR" dirty="0">
              <a:solidFill>
                <a:srgbClr val="00B0F0"/>
              </a:solidFill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sz="2400" dirty="0" smtClean="0">
                <a:solidFill>
                  <a:srgbClr val="00B0F0"/>
                </a:solidFill>
                <a:sym typeface="Verdana"/>
              </a:rPr>
              <a:t>Greedy decoding, beam decoding</a:t>
            </a:r>
            <a:endParaRPr lang="en-US" altLang="ko-KR" sz="2400" dirty="0">
              <a:solidFill>
                <a:srgbClr val="00B0F0"/>
              </a:solidFill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ym typeface="Verdana"/>
              </a:rPr>
              <a:t>Inference with </a:t>
            </a:r>
            <a:r>
              <a:rPr lang="en-US" altLang="ko-KR" sz="2800" dirty="0" smtClean="0">
                <a:sym typeface="Verdana"/>
              </a:rPr>
              <a:t>constraint</a:t>
            </a:r>
            <a:endParaRPr lang="en-US" altLang="ko-KR" sz="28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Viterbi decoding (exact), A* algorithm (inexact DP) </a:t>
            </a:r>
            <a:endParaRPr lang="en-US" altLang="ko-KR" dirty="0">
              <a:solidFill>
                <a:srgbClr val="00B0F0"/>
              </a:solidFill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sz="2400" dirty="0" smtClean="0">
                <a:solidFill>
                  <a:srgbClr val="00B0F0"/>
                </a:solidFill>
                <a:sym typeface="Verdana"/>
              </a:rPr>
              <a:t>Approximate by greedy decoding, beam decoding</a:t>
            </a:r>
            <a:endParaRPr lang="en-US" altLang="ko-KR" sz="2400" dirty="0">
              <a:solidFill>
                <a:srgbClr val="00B0F0"/>
              </a:solidFill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cxnSp>
        <p:nvCxnSpPr>
          <p:cNvPr id="5" name="Straight Arrow Connector 4"/>
          <p:cNvCxnSpPr>
            <a:endCxn id="7" idx="1"/>
          </p:cNvCxnSpPr>
          <p:nvPr/>
        </p:nvCxnSpPr>
        <p:spPr>
          <a:xfrm flipV="1">
            <a:off x="9117106" y="3362384"/>
            <a:ext cx="1070537" cy="1223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187643" y="2762219"/>
            <a:ext cx="1840566" cy="120032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C0504D"/>
                </a:solidFill>
                <a:sym typeface="Verdana"/>
              </a:rPr>
              <a:t>Very slow on exponential search space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68107" y="4064765"/>
            <a:ext cx="2360102" cy="230832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C0504D"/>
                </a:solidFill>
                <a:sym typeface="Verdana"/>
              </a:rPr>
              <a:t>Fast </a:t>
            </a:r>
            <a:r>
              <a:rPr lang="en-US" altLang="ko-KR" sz="2400" smtClean="0">
                <a:solidFill>
                  <a:srgbClr val="C0504D"/>
                </a:solidFill>
                <a:sym typeface="Verdana"/>
              </a:rPr>
              <a:t>but </a:t>
            </a:r>
            <a:r>
              <a:rPr lang="en-US" altLang="ko-KR" sz="2400" smtClean="0">
                <a:solidFill>
                  <a:srgbClr val="C0504D"/>
                </a:solidFill>
                <a:sym typeface="Verdana"/>
              </a:rPr>
              <a:t>localized </a:t>
            </a:r>
            <a:r>
              <a:rPr lang="en-US" altLang="ko-KR" sz="2400" dirty="0" smtClean="0">
                <a:solidFill>
                  <a:srgbClr val="C0504D"/>
                </a:solidFill>
                <a:sym typeface="Verdana"/>
              </a:rPr>
              <a:t>approach </a:t>
            </a:r>
            <a:r>
              <a:rPr lang="en-US" altLang="ko-KR" sz="2400" smtClean="0">
                <a:solidFill>
                  <a:srgbClr val="C0504D"/>
                </a:solidFill>
                <a:sym typeface="Verdana"/>
              </a:rPr>
              <a:t>thus </a:t>
            </a:r>
            <a:r>
              <a:rPr lang="en-US" altLang="ko-KR" sz="2400" smtClean="0">
                <a:solidFill>
                  <a:srgbClr val="C0504D"/>
                </a:solidFill>
                <a:sym typeface="Verdana"/>
              </a:rPr>
              <a:t>cant </a:t>
            </a:r>
            <a:r>
              <a:rPr lang="en-US" altLang="ko-KR" sz="2400" dirty="0" err="1" smtClean="0">
                <a:solidFill>
                  <a:srgbClr val="C0504D"/>
                </a:solidFill>
                <a:sym typeface="Verdana"/>
              </a:rPr>
              <a:t>incoporate</a:t>
            </a:r>
            <a:r>
              <a:rPr lang="en-US" altLang="ko-KR" sz="2400" dirty="0" smtClean="0">
                <a:solidFill>
                  <a:srgbClr val="C0504D"/>
                </a:solidFill>
                <a:sym typeface="Verdana"/>
              </a:rPr>
              <a:t> ‘global</a:t>
            </a:r>
            <a:r>
              <a:rPr lang="en-US" altLang="ko-KR" sz="2400" dirty="0" smtClean="0">
                <a:solidFill>
                  <a:srgbClr val="C0504D"/>
                </a:solidFill>
                <a:sym typeface="Verdana"/>
              </a:rPr>
              <a:t>’ constraint. (not </a:t>
            </a:r>
            <a:r>
              <a:rPr lang="en-US" altLang="ko-KR" sz="2400" dirty="0" err="1" smtClean="0">
                <a:solidFill>
                  <a:srgbClr val="C0504D"/>
                </a:solidFill>
                <a:sym typeface="Verdana"/>
              </a:rPr>
              <a:t>localizeable</a:t>
            </a:r>
            <a:r>
              <a:rPr lang="en-US" altLang="ko-KR" sz="2400" dirty="0" smtClean="0">
                <a:solidFill>
                  <a:srgbClr val="C0504D"/>
                </a:solidFill>
                <a:sym typeface="Verdana"/>
              </a:rPr>
              <a:t>)</a:t>
            </a:r>
            <a:endParaRPr lang="en-US" sz="2400" dirty="0">
              <a:solidFill>
                <a:srgbClr val="C0504D"/>
              </a:solidFill>
            </a:endParaRP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8196146" y="5218927"/>
            <a:ext cx="1471961" cy="47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33644" y="2101049"/>
            <a:ext cx="335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Combinatorial problem.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33644" y="3763043"/>
            <a:ext cx="37945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Can we search faster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by changing model weights?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44497" y="4561599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</a:t>
            </a:r>
            <a:r>
              <a:rPr lang="en-US" sz="2000" dirty="0" smtClean="0"/>
              <a:t>phone.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Object Hallucination in Image Captioning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ym typeface="Verdana"/>
              </a:rPr>
              <a:t>Image-captioning (example </a:t>
            </a:r>
            <a:r>
              <a:rPr lang="en-US" altLang="ko-KR" sz="2800" b="1" dirty="0" smtClean="0">
                <a:sym typeface="Verdana"/>
              </a:rPr>
              <a:t>2) </a:t>
            </a:r>
            <a:endParaRPr lang="en-US" altLang="ko-KR" sz="2800" b="1" dirty="0" smtClean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0550" y="4436501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Output</a:t>
            </a:r>
          </a:p>
          <a:p>
            <a:r>
              <a:rPr lang="en-US" sz="2000" b="1" dirty="0" smtClean="0"/>
              <a:t>(caption)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2794366" y="3091571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Input</a:t>
            </a:r>
          </a:p>
          <a:p>
            <a:r>
              <a:rPr lang="en-US" sz="2000" b="1" dirty="0" smtClean="0"/>
              <a:t>(image)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0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>
            <a:off x="7069849" y="3653060"/>
            <a:ext cx="2133850" cy="886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13849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Expected</a:t>
            </a:r>
          </a:p>
          <a:p>
            <a:pPr algn="ctr"/>
            <a:r>
              <a:rPr lang="en-US" sz="2800" dirty="0"/>
              <a:t>c</a:t>
            </a:r>
            <a:r>
              <a:rPr lang="en-US" sz="2800" dirty="0" smtClean="0"/>
              <a:t>onstraint </a:t>
            </a:r>
            <a:br>
              <a:rPr lang="en-US" sz="2800" dirty="0" smtClean="0"/>
            </a:br>
            <a:r>
              <a:rPr lang="en-US" sz="2800" dirty="0" smtClean="0"/>
              <a:t>violation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653060"/>
            <a:ext cx="3242844" cy="897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680352" y="2059541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252580" y="2231973"/>
            <a:ext cx="1104362" cy="320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56942" y="2014148"/>
            <a:ext cx="2610353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 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5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1" y="2075681"/>
            <a:ext cx="2731894" cy="962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34" y="2237023"/>
            <a:ext cx="3934884" cy="534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7156" y="156052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Standard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Lagrangian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9806" y="3368014"/>
            <a:ext cx="4332193" cy="707886"/>
          </a:xfrm>
          <a:prstGeom prst="rect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Very slow. (combinatorial)</a:t>
            </a:r>
            <a:br>
              <a:rPr lang="en-US" sz="2000" dirty="0" smtClean="0"/>
            </a:br>
            <a:r>
              <a:rPr lang="en-US" sz="2000" dirty="0" smtClean="0"/>
              <a:t>Especially global constraint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293901" y="2914770"/>
            <a:ext cx="1104362" cy="434764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77022" y="4928621"/>
            <a:ext cx="3645598" cy="837273"/>
          </a:xfrm>
          <a:prstGeom prst="ellipse">
            <a:avLst/>
          </a:prstGeom>
          <a:noFill/>
          <a:ln w="3175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559518" y="5100223"/>
            <a:ext cx="3224849" cy="707886"/>
          </a:xfrm>
          <a:prstGeom prst="rect">
            <a:avLst/>
          </a:prstGeom>
          <a:noFill/>
          <a:ln w="3175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Greedy, beam-search relatively fast</a:t>
            </a:r>
            <a:endParaRPr lang="en-US" sz="2000" dirty="0"/>
          </a:p>
        </p:txBody>
      </p:sp>
      <p:cxnSp>
        <p:nvCxnSpPr>
          <p:cNvPr id="20" name="Straight Arrow Connector 19"/>
          <p:cNvCxnSpPr>
            <a:stCxn id="19" idx="1"/>
            <a:endCxn id="18" idx="6"/>
          </p:cNvCxnSpPr>
          <p:nvPr/>
        </p:nvCxnSpPr>
        <p:spPr>
          <a:xfrm flipH="1" flipV="1">
            <a:off x="8222620" y="5347258"/>
            <a:ext cx="336898" cy="106908"/>
          </a:xfrm>
          <a:prstGeom prst="straightConnector1">
            <a:avLst/>
          </a:prstGeom>
          <a:ln w="3175"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475120" y="2079163"/>
            <a:ext cx="3645598" cy="837273"/>
          </a:xfrm>
          <a:prstGeom prst="ellipse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1" y="2075681"/>
            <a:ext cx="2731894" cy="962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34" y="2237023"/>
            <a:ext cx="3934884" cy="534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7156" y="156052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Standard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Lagrangian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75120" y="2079163"/>
            <a:ext cx="3645598" cy="837273"/>
          </a:xfrm>
          <a:prstGeom prst="ellipse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12852" y="2985877"/>
            <a:ext cx="2521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Combinatorial problem.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9031" y="4699188"/>
            <a:ext cx="3591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Using </a:t>
            </a:r>
            <a:r>
              <a:rPr lang="en-US" b="1" smtClean="0">
                <a:solidFill>
                  <a:srgbClr val="00B050"/>
                </a:solidFill>
              </a:rPr>
              <a:t>the two, can </a:t>
            </a:r>
            <a:r>
              <a:rPr lang="en-US" b="1" dirty="0" smtClean="0">
                <a:solidFill>
                  <a:srgbClr val="00B050"/>
                </a:solidFill>
              </a:rPr>
              <a:t>we search faster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by changing model weights?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9031" y="4128629"/>
            <a:ext cx="4556444" cy="64633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C0504D"/>
                </a:solidFill>
                <a:sym typeface="Verdana"/>
              </a:rPr>
              <a:t>Now, with expected constraint violation, </a:t>
            </a:r>
          </a:p>
          <a:p>
            <a:r>
              <a:rPr lang="en-US" dirty="0">
                <a:solidFill>
                  <a:srgbClr val="C0504D"/>
                </a:solidFill>
                <a:sym typeface="Verdana"/>
              </a:rPr>
              <a:t>w</a:t>
            </a:r>
            <a:r>
              <a:rPr lang="en-US" dirty="0" smtClean="0">
                <a:solidFill>
                  <a:srgbClr val="C0504D"/>
                </a:solidFill>
                <a:sym typeface="Verdana"/>
              </a:rPr>
              <a:t>e can “reflect” global constraints.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92140" y="4768481"/>
            <a:ext cx="1660544" cy="3930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849193" y="5342282"/>
            <a:ext cx="5709796" cy="327172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59806" y="3368014"/>
            <a:ext cx="4332193" cy="707886"/>
          </a:xfrm>
          <a:prstGeom prst="rect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Very slow. (combinatorial)</a:t>
            </a:r>
            <a:br>
              <a:rPr lang="en-US" sz="2000" dirty="0" smtClean="0"/>
            </a:br>
            <a:r>
              <a:rPr lang="en-US" sz="2000" dirty="0" smtClean="0"/>
              <a:t>Especially global constraint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9293901" y="2914770"/>
            <a:ext cx="1104362" cy="434764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59518" y="5100223"/>
            <a:ext cx="3224849" cy="707886"/>
          </a:xfrm>
          <a:prstGeom prst="rect">
            <a:avLst/>
          </a:prstGeom>
          <a:noFill/>
          <a:ln w="3175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Greedy, beam-search relatively fast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8222620" y="5347258"/>
            <a:ext cx="336898" cy="106908"/>
          </a:xfrm>
          <a:prstGeom prst="straightConnector1">
            <a:avLst/>
          </a:prstGeom>
          <a:ln w="3175"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577022" y="4928621"/>
            <a:ext cx="3645598" cy="837273"/>
          </a:xfrm>
          <a:prstGeom prst="ellipse">
            <a:avLst/>
          </a:prstGeom>
          <a:noFill/>
          <a:ln w="3175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</a:t>
            </a:r>
            <a:r>
              <a:rPr lang="en-US" dirty="0"/>
              <a:t>our</a:t>
            </a:r>
            <a:r>
              <a:rPr lang="en-US" dirty="0"/>
              <a:t> work</a:t>
            </a:r>
          </a:p>
          <a:p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dirty="0"/>
              <a:t>Applications</a:t>
            </a:r>
            <a:r>
              <a:rPr lang="en-US" dirty="0"/>
              <a:t> &amp; constraints</a:t>
            </a:r>
          </a:p>
          <a:p>
            <a:endParaRPr lang="en-US" dirty="0" smtClean="0"/>
          </a:p>
          <a:p>
            <a:r>
              <a:rPr lang="en-US" dirty="0" smtClean="0"/>
              <a:t>Gradient-Based Inference formulation</a:t>
            </a:r>
            <a:endParaRPr lang="en-US" dirty="0"/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Research questions &amp; Experiments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dirty="0" smtClean="0"/>
              <a:t>Conclusion</a:t>
            </a:r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96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0479740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Does GBI actually enforce constraints?</a:t>
            </a:r>
          </a:p>
          <a:p>
            <a:endParaRPr lang="en-US" sz="2800" dirty="0" smtClean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dirty="0" smtClean="0"/>
              <a:t>GBI enforce constraints </a:t>
            </a:r>
            <a:br>
              <a:rPr lang="en-US" sz="2800" dirty="0" smtClean="0"/>
            </a:br>
            <a:r>
              <a:rPr lang="en-US" sz="2800" dirty="0" smtClean="0"/>
              <a:t>		without </a:t>
            </a:r>
            <a:r>
              <a:rPr lang="en-US" sz="2800" dirty="0"/>
              <a:t>compromising  </a:t>
            </a:r>
            <a:r>
              <a:rPr lang="en-US" sz="2800" dirty="0" smtClean="0"/>
              <a:t>the </a:t>
            </a:r>
            <a:r>
              <a:rPr lang="en-US" sz="2800" dirty="0"/>
              <a:t>quality of the system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Can GBI </a:t>
            </a:r>
            <a:r>
              <a:rPr lang="en-US" sz="2800" i="1" dirty="0" smtClean="0"/>
              <a:t> </a:t>
            </a:r>
            <a:r>
              <a:rPr lang="en-US" sz="2800" dirty="0" smtClean="0"/>
              <a:t>work 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3269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Does GBI actually </a:t>
            </a:r>
            <a:r>
              <a:rPr lang="en-US" sz="2800" b="1" i="1" dirty="0" smtClean="0"/>
              <a:t>enforce constraints</a:t>
            </a:r>
            <a:r>
              <a:rPr lang="en-US" sz="2800" b="1" dirty="0" smtClean="0"/>
              <a:t>?</a:t>
            </a:r>
          </a:p>
          <a:p>
            <a:endParaRPr lang="en-US" sz="2800" dirty="0" smtClean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dirty="0" smtClean="0"/>
              <a:t>GBI enforce constraints </a:t>
            </a:r>
            <a:br>
              <a:rPr lang="en-US" sz="2800" dirty="0" smtClean="0"/>
            </a:br>
            <a:r>
              <a:rPr lang="en-US" sz="2800" dirty="0" smtClean="0"/>
              <a:t>		without </a:t>
            </a:r>
            <a:r>
              <a:rPr lang="en-US" sz="2800" dirty="0"/>
              <a:t>compromising  </a:t>
            </a:r>
            <a:r>
              <a:rPr lang="en-US" sz="2800" dirty="0" smtClean="0"/>
              <a:t>the F1 score of </a:t>
            </a:r>
            <a:r>
              <a:rPr lang="en-US" sz="2800" dirty="0"/>
              <a:t>the system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Can GBI </a:t>
            </a:r>
            <a:r>
              <a:rPr lang="en-US" sz="2800" i="1" dirty="0" smtClean="0"/>
              <a:t> </a:t>
            </a:r>
            <a:r>
              <a:rPr lang="en-US" sz="2800" dirty="0" smtClean="0"/>
              <a:t>generalize 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4573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Does GBI actually </a:t>
            </a:r>
            <a:r>
              <a:rPr lang="en-US" sz="2800" b="1" i="1" dirty="0" smtClean="0"/>
              <a:t>enforce constraints</a:t>
            </a:r>
            <a:r>
              <a:rPr lang="en-US" sz="2800" b="1" dirty="0" smtClean="0"/>
              <a:t>?</a:t>
            </a:r>
          </a:p>
          <a:p>
            <a:endParaRPr lang="en-US" sz="2800" dirty="0" smtClean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dirty="0" smtClean="0"/>
              <a:t>GBI enforce constraints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b="1" i="1" dirty="0" smtClean="0"/>
              <a:t>without </a:t>
            </a:r>
            <a:r>
              <a:rPr lang="en-US" sz="2800" b="1" i="1" dirty="0"/>
              <a:t>compromising  </a:t>
            </a:r>
            <a:r>
              <a:rPr lang="en-US" sz="2800" dirty="0" smtClean="0"/>
              <a:t>the </a:t>
            </a:r>
            <a:r>
              <a:rPr lang="en-US" sz="2800" b="1" i="1" dirty="0" smtClean="0"/>
              <a:t>F1 score </a:t>
            </a:r>
            <a:r>
              <a:rPr lang="en-US" sz="2800" dirty="0" smtClean="0"/>
              <a:t>of </a:t>
            </a:r>
            <a:r>
              <a:rPr lang="en-US" sz="2800" dirty="0"/>
              <a:t>the system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Can GBI </a:t>
            </a:r>
            <a:r>
              <a:rPr lang="en-US" sz="2800" i="1" dirty="0" smtClean="0"/>
              <a:t> </a:t>
            </a:r>
            <a:r>
              <a:rPr lang="en-US" sz="2800" dirty="0" smtClean="0"/>
              <a:t>generalize 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034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i="1" dirty="0" smtClean="0"/>
              <a:t>Can </a:t>
            </a:r>
            <a:r>
              <a:rPr lang="en-US" sz="2800" b="1" i="1" dirty="0" smtClean="0"/>
              <a:t>GBI</a:t>
            </a:r>
            <a:r>
              <a:rPr lang="en-US" sz="2800" i="1" dirty="0" smtClean="0"/>
              <a:t>  </a:t>
            </a:r>
            <a:r>
              <a:rPr lang="en-US" sz="2800" b="1" i="1" dirty="0" smtClean="0"/>
              <a:t>generalize </a:t>
            </a:r>
            <a:r>
              <a:rPr lang="en-US" sz="2800" dirty="0" smtClean="0"/>
              <a:t>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35243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i="1" dirty="0"/>
              <a:t>Can </a:t>
            </a:r>
            <a:r>
              <a:rPr lang="en-US" sz="2800" b="1" i="1" dirty="0"/>
              <a:t>GBI</a:t>
            </a:r>
            <a:r>
              <a:rPr lang="en-US" sz="2800" i="1" dirty="0"/>
              <a:t>  </a:t>
            </a:r>
            <a:r>
              <a:rPr lang="en-US" sz="2800" b="1" i="1" dirty="0"/>
              <a:t>generalize </a:t>
            </a:r>
            <a:r>
              <a:rPr lang="en-US" sz="2800" dirty="0"/>
              <a:t>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How is the performance of </a:t>
            </a:r>
            <a:r>
              <a:rPr lang="en-US" sz="2800" b="1" i="1" dirty="0" smtClean="0"/>
              <a:t>GBI on out-of-domain </a:t>
            </a:r>
            <a:r>
              <a:rPr lang="en-US" sz="2800" dirty="0" smtClean="0"/>
              <a:t>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6927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Back to SRL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Revisiting </a:t>
            </a:r>
            <a:r>
              <a:rPr lang="en-US" altLang="ko-KR" sz="2800" i="1" dirty="0" smtClean="0">
                <a:sym typeface="Verdana"/>
              </a:rPr>
              <a:t>Semantic Role Labeling (SRL)</a:t>
            </a:r>
          </a:p>
          <a:p>
            <a:pPr lvl="1"/>
            <a:r>
              <a:rPr lang="en-US" altLang="ko-KR" sz="2000" dirty="0">
                <a:sym typeface="Verdana"/>
              </a:rPr>
              <a:t>Finding ( Agent (arg0), Patient (arg1) ) given verb</a:t>
            </a:r>
            <a:endParaRPr lang="en-US" altLang="ko-KR" sz="1800" dirty="0">
              <a:sym typeface="Verdana"/>
            </a:endParaRP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5299" y="465462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57876" y="4622048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 smtClean="0">
                <a:sym typeface="Verdana"/>
              </a:rPr>
              <a:t>Image-captioning </a:t>
            </a:r>
            <a:r>
              <a:rPr lang="en-US" altLang="ko-KR" sz="2800" b="1" dirty="0">
                <a:sym typeface="Verdana"/>
              </a:rPr>
              <a:t>(example 2) </a:t>
            </a:r>
            <a:endParaRPr lang="en-US" altLang="ko-KR" sz="2800" b="1" dirty="0" smtClean="0">
              <a:sym typeface="Verdana"/>
            </a:endParaRP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Object Hallucination in Image Captioning,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4497" y="4966477"/>
            <a:ext cx="632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</a:t>
            </a:r>
            <a:r>
              <a:rPr lang="en-US" sz="2000" dirty="0"/>
              <a:t>on a cell phone while sitting on </a:t>
            </a:r>
            <a:r>
              <a:rPr lang="en-US" sz="2000" dirty="0">
                <a:solidFill>
                  <a:srgbClr val="FF0000"/>
                </a:solidFill>
              </a:rPr>
              <a:t>a </a:t>
            </a:r>
            <a:r>
              <a:rPr lang="en-US" sz="2000" dirty="0" smtClean="0">
                <a:solidFill>
                  <a:srgbClr val="FF0000"/>
                </a:solidFill>
              </a:rPr>
              <a:t>bench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4497" y="4567237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</a:t>
            </a:r>
            <a:r>
              <a:rPr lang="en-US" sz="2000" dirty="0" smtClean="0"/>
              <a:t>phone.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602006" y="4567237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Output</a:t>
            </a:r>
          </a:p>
          <a:p>
            <a:r>
              <a:rPr lang="en-US" sz="2000" b="1" dirty="0" smtClean="0"/>
              <a:t>(caption)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2794366" y="3091571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Input</a:t>
            </a:r>
          </a:p>
          <a:p>
            <a:r>
              <a:rPr lang="en-US" sz="2000" b="1" dirty="0" smtClean="0"/>
              <a:t>(image)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8602775" y="3055155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944497" y="5302251"/>
            <a:ext cx="341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mouth.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44497" y="5637155"/>
            <a:ext cx="3237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</a:t>
            </a:r>
            <a:r>
              <a:rPr lang="en-US" sz="2000" dirty="0" smtClean="0">
                <a:solidFill>
                  <a:srgbClr val="FF0000"/>
                </a:solidFill>
              </a:rPr>
              <a:t>pizza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14414" y="3531812"/>
            <a:ext cx="3927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ym typeface="Verdana"/>
              </a:rPr>
              <a:t>If </a:t>
            </a:r>
            <a:r>
              <a:rPr lang="en-US" altLang="ko-KR" sz="2000" b="1">
                <a:sym typeface="Verdana"/>
              </a:rPr>
              <a:t>an </a:t>
            </a:r>
            <a:r>
              <a:rPr lang="en-US" altLang="ko-KR" sz="2000" b="1" smtClean="0">
                <a:sym typeface="Verdana"/>
              </a:rPr>
              <a:t>entity/object </a:t>
            </a:r>
            <a:r>
              <a:rPr lang="en-US" altLang="ko-KR" sz="2000" b="1" dirty="0">
                <a:sym typeface="Verdana"/>
              </a:rPr>
              <a:t>not present </a:t>
            </a:r>
            <a:r>
              <a:rPr lang="en-US" altLang="ko-KR" sz="2000" b="1">
                <a:sym typeface="Verdana"/>
              </a:rPr>
              <a:t>in </a:t>
            </a:r>
            <a:r>
              <a:rPr lang="en-US" altLang="ko-KR" sz="2000" b="1" smtClean="0">
                <a:sym typeface="Verdana"/>
              </a:rPr>
              <a:t/>
            </a:r>
            <a:br>
              <a:rPr lang="en-US" altLang="ko-KR" sz="2000" b="1" smtClean="0">
                <a:sym typeface="Verdana"/>
              </a:rPr>
            </a:br>
            <a:r>
              <a:rPr lang="en-US" altLang="ko-KR" sz="2000" b="1" smtClean="0">
                <a:sym typeface="Verdana"/>
              </a:rPr>
              <a:t>the </a:t>
            </a:r>
            <a:r>
              <a:rPr lang="en-US" altLang="ko-KR" sz="2000" b="1">
                <a:sym typeface="Verdana"/>
              </a:rPr>
              <a:t>picture </a:t>
            </a:r>
            <a:r>
              <a:rPr lang="en-US" altLang="ko-KR" sz="2000" b="1" smtClean="0">
                <a:sym typeface="Verdana"/>
              </a:rPr>
              <a:t>appears </a:t>
            </a:r>
            <a:r>
              <a:rPr lang="en-US" altLang="ko-KR" sz="2000" b="1" dirty="0">
                <a:sym typeface="Verdana"/>
              </a:rPr>
              <a:t>on the caption.</a:t>
            </a:r>
          </a:p>
        </p:txBody>
      </p:sp>
    </p:spTree>
    <p:extLst>
      <p:ext uri="{BB962C8B-B14F-4D97-AF65-F5344CB8AC3E}">
        <p14:creationId xmlns:p14="http://schemas.microsoft.com/office/powerpoint/2010/main" val="14643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strike="sngStrike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642117" y="5755241"/>
            <a:ext cx="7451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ym typeface="Verdana"/>
              </a:rPr>
              <a:t>Wrong spans marked </a:t>
            </a:r>
            <a:r>
              <a:rPr lang="en-US" altLang="ko-KR" sz="2400" smtClean="0">
                <a:sym typeface="Verdana"/>
              </a:rPr>
              <a:t>with strike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sp>
        <p:nvSpPr>
          <p:cNvPr id="5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 on SRL</a:t>
            </a:r>
            <a:endParaRPr lang="en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/>
              <p:cNvSpPr txBox="1">
                <a:spLocks/>
              </p:cNvSpPr>
              <p:nvPr/>
            </p:nvSpPr>
            <p:spPr>
              <a:xfrm>
                <a:off x="1835699" y="1482065"/>
                <a:ext cx="10192509" cy="4555200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rmAutofit/>
              </a:bodyPr>
              <a:lstStyle>
                <a:lvl1pPr marL="342900" lvl="0" indent="-3429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1pPr>
                <a:lvl2pPr marL="742950" lvl="1" indent="-28575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2pPr>
                <a:lvl3pPr marL="1143000" lvl="2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3pPr>
                <a:lvl4pPr marL="1600200" lvl="3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4pPr>
                <a:lvl5pPr marL="2057400" lvl="4" indent="-228600" algn="l" defTabSz="457200" rtl="0" eaLnBrk="1" latinLnBrk="0" hangingPunct="1">
                  <a:spcBef>
                    <a:spcPts val="0"/>
                  </a:spcBef>
                  <a:buFont typeface="Arial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5pPr>
                <a:lvl6pPr marL="2514600" lvl="5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 smtClean="0">
                    <a:sym typeface="Verdana"/>
                  </a:rPr>
                  <a:t>srl-spans(</a:t>
                </a:r>
                <a:r>
                  <a:rPr lang="en-US" altLang="ko-KR" sz="2800" b="1" dirty="0" smtClean="0">
                    <a:sym typeface="Verdana"/>
                  </a:rPr>
                  <a:t>y</a:t>
                </a:r>
                <a:r>
                  <a:rPr lang="en-US" altLang="ko-KR" sz="2800" dirty="0" smtClean="0">
                    <a:sym typeface="Verdana"/>
                  </a:rPr>
                  <a:t>): spans of predicted SRL output </a:t>
                </a:r>
                <a:r>
                  <a:rPr lang="en-US" altLang="ko-KR" sz="2800" b="1" dirty="0" smtClean="0">
                    <a:sym typeface="Verdana"/>
                  </a:rPr>
                  <a:t>y</a:t>
                </a:r>
                <a:r>
                  <a:rPr lang="en-US" altLang="ko-KR" sz="2800" dirty="0" smtClean="0">
                    <a:sym typeface="Verdana"/>
                  </a:rPr>
                  <a:t> </a:t>
                </a: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 smtClean="0">
                    <a:sym typeface="Verdana"/>
                  </a:rPr>
                  <a:t>parse-spans(</a:t>
                </a:r>
                <a:r>
                  <a:rPr lang="en-US" altLang="ko-KR" sz="2800" b="1" dirty="0" smtClean="0">
                    <a:sym typeface="Verdana"/>
                  </a:rPr>
                  <a:t>x</a:t>
                </a:r>
                <a:r>
                  <a:rPr lang="en-US" altLang="ko-KR" sz="2800" dirty="0" smtClean="0">
                    <a:sym typeface="Verdana"/>
                  </a:rPr>
                  <a:t>): parsing constituents without labels.</a:t>
                </a:r>
                <a:endParaRPr lang="en-US" altLang="ko-KR" sz="2800" dirty="0">
                  <a:sym typeface="Verdana"/>
                </a:endParaRP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disagreeing-spans(</a:t>
                </a:r>
                <a:r>
                  <a:rPr lang="en-US" altLang="ko-KR" sz="2800" b="1" dirty="0" err="1">
                    <a:sym typeface="Verdana"/>
                  </a:rPr>
                  <a:t>x,y</a:t>
                </a:r>
                <a:r>
                  <a:rPr lang="en-US" altLang="ko-KR" sz="2800" dirty="0" smtClean="0">
                    <a:sym typeface="Verdana"/>
                  </a:rPr>
                  <a:t>) =</a:t>
                </a:r>
                <a:endParaRPr lang="en-US" altLang="ko-KR" sz="2800" dirty="0">
                  <a:sym typeface="Verdana"/>
                </a:endParaRPr>
              </a:p>
              <a:p>
                <a:endParaRPr lang="en-US" altLang="ko-KR" sz="2800" dirty="0" smtClean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c</a:t>
                </a:r>
                <a:r>
                  <a:rPr lang="en-US" altLang="ko-KR" sz="2800" dirty="0" smtClean="0">
                    <a:sym typeface="Verdana"/>
                  </a:rPr>
                  <a:t>onstraint </a:t>
                </a:r>
                <a:r>
                  <a:rPr lang="en-US" altLang="ko-KR" sz="2800" dirty="0">
                    <a:sym typeface="Verdana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  <a:sym typeface="Verdana"/>
                      </a:rPr>
                      <m:t>𝑔</m:t>
                    </m:r>
                  </m:oMath>
                </a14:m>
                <a:r>
                  <a:rPr lang="en-US" altLang="ko-KR" sz="2800" dirty="0" smtClean="0">
                    <a:sym typeface="Verdana"/>
                  </a:rPr>
                  <a:t>(</a:t>
                </a:r>
                <a:r>
                  <a:rPr lang="en-US" altLang="ko-KR" sz="2800" b="1" dirty="0" smtClean="0">
                    <a:sym typeface="Verdana"/>
                  </a:rPr>
                  <a:t>x,y</a:t>
                </a:r>
                <a:r>
                  <a:rPr lang="en-US" altLang="ko-KR" sz="2800" dirty="0" smtClean="0">
                    <a:sym typeface="Verdana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altLang="ko-KR" sz="2800" dirty="0">
                    <a:sym typeface="Verdana"/>
                  </a:rPr>
                  <a:t>on SRL</a:t>
                </a:r>
              </a:p>
              <a:p>
                <a:endParaRPr lang="en-US" altLang="ko-KR" sz="2800" b="1" dirty="0">
                  <a:sym typeface="Verdana"/>
                </a:endParaRPr>
              </a:p>
              <a:p>
                <a:endParaRPr lang="en-US" altLang="ko-KR" sz="2400" b="1" dirty="0">
                  <a:sym typeface="Verdana"/>
                </a:endParaRPr>
              </a:p>
            </p:txBody>
          </p:sp>
        </mc:Choice>
        <mc:Fallback xmlns="">
          <p:sp>
            <p:nvSpPr>
              <p:cNvPr id="7" name="Tex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9" y="1482065"/>
                <a:ext cx="10192509" cy="4555200"/>
              </a:xfrm>
              <a:prstGeom prst="rect">
                <a:avLst/>
              </a:prstGeom>
              <a:blipFill rotWithShape="0">
                <a:blip r:embed="rId2"/>
                <a:stretch>
                  <a:fillRect l="-1077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91" y="4724053"/>
            <a:ext cx="4162383" cy="867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5332" t="-1" b="16866"/>
          <a:stretch/>
        </p:blipFill>
        <p:spPr>
          <a:xfrm>
            <a:off x="5977053" y="3291314"/>
            <a:ext cx="5273712" cy="4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98611" y="2037449"/>
            <a:ext cx="6607398" cy="3950044"/>
            <a:chOff x="1548449" y="2112158"/>
            <a:chExt cx="7289765" cy="415934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2788" y="2037450"/>
            <a:ext cx="900332" cy="1549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99978" y="2586939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7" name="Left Brace 6"/>
          <p:cNvSpPr/>
          <p:nvPr/>
        </p:nvSpPr>
        <p:spPr>
          <a:xfrm>
            <a:off x="6824394" y="2498555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8612" y="2037449"/>
            <a:ext cx="8058608" cy="47049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50978" y="2117025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616770" y="2500658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Constraint (violation) scores on previous </a:t>
            </a:r>
            <a:r>
              <a:rPr lang="en-US" altLang="ko-KR" sz="2800" dirty="0" err="1" smtClean="0">
                <a:sym typeface="Verdana"/>
              </a:rPr>
              <a:t>exmaple</a:t>
            </a:r>
            <a:endParaRPr lang="en-US" altLang="ko-KR" sz="2400" b="1" dirty="0">
              <a:sym typeface="Verdan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1847" y="4202917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He) </a:t>
            </a:r>
            <a:r>
              <a:rPr lang="en-US" sz="2800" strike="sngStrike" dirty="0">
                <a:solidFill>
                  <a:srgbClr val="FF0000"/>
                </a:solidFill>
              </a:rPr>
              <a:t>(walked in)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 in the)(park</a:t>
            </a:r>
            <a:r>
              <a:rPr lang="en-US" sz="2800" strike="sngStrike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9303" y="3800636"/>
            <a:ext cx="1141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schemeClr val="accent6">
                    <a:lumMod val="50000"/>
                  </a:schemeClr>
                </a:solidFill>
              </a:rPr>
              <a:t> g(</a:t>
            </a:r>
            <a:r>
              <a:rPr lang="en-US" sz="2800" u="sng" dirty="0" err="1" smtClean="0">
                <a:solidFill>
                  <a:schemeClr val="accent6">
                    <a:lumMod val="50000"/>
                  </a:schemeClr>
                </a:solidFill>
              </a:rPr>
              <a:t>x,y</a:t>
            </a:r>
            <a:r>
              <a:rPr lang="en-US" sz="2800" u="sng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0.0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0.33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0.5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1.0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0.0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971016" y="4013222"/>
            <a:ext cx="831" cy="24667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100052" y="4889344"/>
            <a:ext cx="204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/>
              <a:t>Assign scores</a:t>
            </a:r>
            <a:br>
              <a:rPr lang="en-US" sz="2000" i="1" dirty="0" smtClean="0"/>
            </a:br>
            <a:r>
              <a:rPr lang="en-US" sz="2000" i="1" dirty="0" smtClean="0"/>
              <a:t>to the constraint-</a:t>
            </a:r>
            <a:br>
              <a:rPr lang="en-US" sz="2000" i="1" dirty="0" smtClean="0"/>
            </a:br>
            <a:r>
              <a:rPr lang="en-US" sz="2000" i="1" dirty="0" smtClean="0"/>
              <a:t>violating output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87757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1022485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OntoNotes</a:t>
            </a:r>
            <a:r>
              <a:rPr lang="en-US" sz="2800" dirty="0"/>
              <a:t> v5.0, CoNLL-2012 shared task </a:t>
            </a:r>
            <a:br>
              <a:rPr lang="en-US" sz="2800" dirty="0"/>
            </a:br>
            <a:r>
              <a:rPr lang="en-US" sz="2800" dirty="0" smtClean="0"/>
              <a:t>(</a:t>
            </a:r>
            <a:r>
              <a:rPr lang="en-US" sz="2800" dirty="0"/>
              <a:t>278k train, 38.3k dev, 25.6k test) </a:t>
            </a:r>
          </a:p>
          <a:p>
            <a:endParaRPr lang="en-US" sz="2800" dirty="0" smtClean="0"/>
          </a:p>
          <a:p>
            <a:r>
              <a:rPr lang="en-US" sz="2800" dirty="0" smtClean="0"/>
              <a:t>Gold </a:t>
            </a:r>
            <a:r>
              <a:rPr lang="en-US" sz="2800" dirty="0"/>
              <a:t>predicates and gold parse constituents are given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(~</a:t>
            </a:r>
            <a:r>
              <a:rPr lang="en-US" sz="2800" dirty="0"/>
              <a:t>10% noisy annotations) </a:t>
            </a:r>
            <a:r>
              <a:rPr lang="en-US" altLang="ko-KR" sz="2800" dirty="0" smtClean="0">
                <a:sym typeface="Verdana"/>
              </a:rPr>
              <a:t>. </a:t>
            </a: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Baseline architecture</a:t>
            </a:r>
          </a:p>
          <a:p>
            <a:pPr lvl="1"/>
            <a:r>
              <a:rPr lang="en-US" sz="2400" dirty="0" smtClean="0"/>
              <a:t>multi-layer </a:t>
            </a:r>
            <a:r>
              <a:rPr lang="en-US" sz="2400" dirty="0"/>
              <a:t>highway bi-directional </a:t>
            </a:r>
            <a:r>
              <a:rPr lang="en-US" sz="2400" dirty="0" smtClean="0"/>
              <a:t>LSTM (</a:t>
            </a:r>
            <a:r>
              <a:rPr lang="en-US" sz="2400" dirty="0" err="1" smtClean="0"/>
              <a:t>ELMo</a:t>
            </a:r>
            <a:r>
              <a:rPr lang="en-US" sz="2400" dirty="0" smtClean="0"/>
              <a:t> embedding)</a:t>
            </a:r>
          </a:p>
          <a:p>
            <a:endParaRPr lang="en-US" dirty="0"/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0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Statistics</a:t>
            </a:r>
          </a:p>
          <a:p>
            <a:pPr lvl="1"/>
            <a:r>
              <a:rPr lang="en-US" altLang="ko-KR" sz="2400" b="1" dirty="0" smtClean="0">
                <a:sym typeface="Verdana"/>
              </a:rPr>
              <a:t>Failure set:</a:t>
            </a:r>
            <a:r>
              <a:rPr lang="en-US" altLang="ko-KR" sz="2400" dirty="0" smtClean="0">
                <a:sym typeface="Verdana"/>
              </a:rPr>
              <a:t> Set of instances where SRL output violates simple constraint.</a:t>
            </a:r>
          </a:p>
          <a:p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b="1" dirty="0" smtClean="0">
                <a:sym typeface="Verdana"/>
              </a:rPr>
              <a:t>Failure rate (%)</a:t>
            </a:r>
            <a:r>
              <a:rPr lang="en-US" altLang="ko-KR" sz="2400" dirty="0" smtClean="0">
                <a:sym typeface="Verdana"/>
              </a:rPr>
              <a:t>: Relative size of failure set compared to whole test set.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>
                <a:sym typeface="Verdana"/>
              </a:rPr>
              <a:t>Conv rate (%):</a:t>
            </a:r>
            <a:r>
              <a:rPr lang="en-US" altLang="ko-KR" sz="2400" dirty="0">
                <a:sym typeface="Verdana"/>
              </a:rPr>
              <a:t> The relative portion of the failure set converted to constraint-satisfying output after GBI.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673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94609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Trained 5 networks with different level of performance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by using different amounts of data (1%,10%, </a:t>
            </a:r>
            <a:r>
              <a:rPr lang="mr-IN" altLang="ko-KR" sz="2800" dirty="0" smtClean="0">
                <a:sym typeface="Verdana"/>
              </a:rPr>
              <a:t>…</a:t>
            </a:r>
            <a:r>
              <a:rPr lang="en-US" altLang="ko-KR" sz="2800" dirty="0" smtClean="0">
                <a:sym typeface="Verdana"/>
              </a:rPr>
              <a:t>,100%)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58" y="2467448"/>
            <a:ext cx="7620000" cy="42749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684" y="6373089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9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983884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constraints. (much better than A*)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9" y="2006374"/>
            <a:ext cx="5340658" cy="45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3755"/>
          <a:stretch/>
        </p:blipFill>
        <p:spPr>
          <a:xfrm>
            <a:off x="99108" y="2245665"/>
            <a:ext cx="5798929" cy="4410317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20" y="6428785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 </a:t>
            </a:r>
            <a:r>
              <a:rPr lang="en-US" altLang="ko-KR" sz="2800" b="1" dirty="0" smtClean="0">
                <a:sym typeface="Verdana"/>
              </a:rPr>
              <a:t>without hurting </a:t>
            </a:r>
            <a:r>
              <a:rPr lang="en-US" altLang="ko-KR" sz="2800" dirty="0" smtClean="0">
                <a:sym typeface="Verdana"/>
              </a:rPr>
              <a:t>the system.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196" y="2043839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9" y="2186355"/>
            <a:ext cx="6172941" cy="4352270"/>
          </a:xfrm>
          <a:prstGeom prst="rect">
            <a:avLst/>
          </a:prstGeom>
        </p:spPr>
      </p:pic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2" r="3755"/>
          <a:stretch/>
        </p:blipFill>
        <p:spPr>
          <a:xfrm>
            <a:off x="99108" y="2594343"/>
            <a:ext cx="5798929" cy="4061639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96" y="2043839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20" y="6428785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 </a:t>
            </a:r>
            <a:r>
              <a:rPr lang="en-US" altLang="ko-KR" sz="2800" b="1" dirty="0" smtClean="0">
                <a:sym typeface="Verdana"/>
              </a:rPr>
              <a:t>without hurting </a:t>
            </a:r>
            <a:r>
              <a:rPr lang="en-US" altLang="ko-KR" sz="2800" dirty="0" smtClean="0">
                <a:sym typeface="Verdana"/>
              </a:rPr>
              <a:t>the system.</a:t>
            </a:r>
          </a:p>
          <a:p>
            <a:pPr lvl="1"/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In fact, it improves the </a:t>
            </a:r>
            <a:br>
              <a:rPr lang="en-US" altLang="ko-KR" sz="2400" b="1" dirty="0" smtClean="0">
                <a:solidFill>
                  <a:schemeClr val="tx2"/>
                </a:solidFill>
                <a:sym typeface="Verdana"/>
              </a:rPr>
            </a:br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overall system performance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77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94" y="2365889"/>
            <a:ext cx="7233024" cy="4191866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 </a:t>
            </a:r>
            <a:r>
              <a:rPr lang="en-US" altLang="ko-KR" sz="2800" b="1" dirty="0" smtClean="0">
                <a:sym typeface="Verdana"/>
              </a:rPr>
              <a:t>without hurting </a:t>
            </a:r>
            <a:r>
              <a:rPr lang="en-US" altLang="ko-KR" sz="2800" dirty="0" smtClean="0">
                <a:sym typeface="Verdana"/>
              </a:rPr>
              <a:t>the system.</a:t>
            </a:r>
          </a:p>
          <a:p>
            <a:pPr lvl="1"/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In fact, it improves the overall system performance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</a:t>
            </a:r>
            <a:r>
              <a:rPr lang="en-US" smtClean="0"/>
              <a:t>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684" y="6373089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108" y="2584747"/>
            <a:ext cx="2603918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Total test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Image-captioning (example 2) </a:t>
            </a:r>
            <a:endParaRPr lang="en-US" altLang="ko-KR" sz="2800" b="1" dirty="0" smtClean="0">
              <a:sym typeface="Verdana"/>
            </a:endParaRP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Object Hallucination in Image Captioning,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4497" y="4960839"/>
            <a:ext cx="632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</a:t>
            </a:r>
            <a:r>
              <a:rPr lang="en-US" sz="2000" dirty="0"/>
              <a:t>on a cell phone while sitting on </a:t>
            </a:r>
            <a:r>
              <a:rPr lang="en-US" sz="2000" dirty="0">
                <a:solidFill>
                  <a:srgbClr val="FF0000"/>
                </a:solidFill>
              </a:rPr>
              <a:t>a </a:t>
            </a:r>
            <a:r>
              <a:rPr lang="en-US" sz="2000" dirty="0" smtClean="0">
                <a:solidFill>
                  <a:srgbClr val="FF0000"/>
                </a:solidFill>
              </a:rPr>
              <a:t>bench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4497" y="4561599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</a:t>
            </a:r>
            <a:r>
              <a:rPr lang="en-US" sz="2000" dirty="0" smtClean="0"/>
              <a:t>phone.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602006" y="4561599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Output</a:t>
            </a:r>
          </a:p>
          <a:p>
            <a:r>
              <a:rPr lang="en-US" sz="2000" b="1" dirty="0" smtClean="0"/>
              <a:t>(caption)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2794366" y="3085933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Input</a:t>
            </a:r>
          </a:p>
          <a:p>
            <a:r>
              <a:rPr lang="en-US" sz="2000" b="1" dirty="0" smtClean="0"/>
              <a:t>(image)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8602775" y="3055155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944497" y="5296613"/>
            <a:ext cx="341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mouth.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44497" y="5631517"/>
            <a:ext cx="3237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</a:t>
            </a:r>
            <a:r>
              <a:rPr lang="en-US" sz="2000" dirty="0" smtClean="0">
                <a:solidFill>
                  <a:srgbClr val="FF0000"/>
                </a:solidFill>
              </a:rPr>
              <a:t>pizza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14414" y="3531812"/>
            <a:ext cx="3927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ym typeface="Verdana"/>
              </a:rPr>
              <a:t>If </a:t>
            </a:r>
            <a:r>
              <a:rPr lang="en-US" altLang="ko-KR" sz="2000" b="1">
                <a:sym typeface="Verdana"/>
              </a:rPr>
              <a:t>an </a:t>
            </a:r>
            <a:r>
              <a:rPr lang="en-US" altLang="ko-KR" sz="2000" b="1" smtClean="0">
                <a:sym typeface="Verdana"/>
              </a:rPr>
              <a:t>entity/object </a:t>
            </a:r>
            <a:r>
              <a:rPr lang="en-US" altLang="ko-KR" sz="2000" b="1" dirty="0">
                <a:sym typeface="Verdana"/>
              </a:rPr>
              <a:t>not present </a:t>
            </a:r>
            <a:r>
              <a:rPr lang="en-US" altLang="ko-KR" sz="2000" b="1">
                <a:sym typeface="Verdana"/>
              </a:rPr>
              <a:t>in </a:t>
            </a:r>
            <a:r>
              <a:rPr lang="en-US" altLang="ko-KR" sz="2000" b="1" smtClean="0">
                <a:sym typeface="Verdana"/>
              </a:rPr>
              <a:t/>
            </a:r>
            <a:br>
              <a:rPr lang="en-US" altLang="ko-KR" sz="2000" b="1" smtClean="0">
                <a:sym typeface="Verdana"/>
              </a:rPr>
            </a:br>
            <a:r>
              <a:rPr lang="en-US" altLang="ko-KR" sz="2000" b="1" smtClean="0">
                <a:sym typeface="Verdana"/>
              </a:rPr>
              <a:t>the </a:t>
            </a:r>
            <a:r>
              <a:rPr lang="en-US" altLang="ko-KR" sz="2000" b="1">
                <a:sym typeface="Verdana"/>
              </a:rPr>
              <a:t>picture </a:t>
            </a:r>
            <a:r>
              <a:rPr lang="en-US" altLang="ko-KR" sz="2000" b="1" smtClean="0">
                <a:sym typeface="Verdana"/>
              </a:rPr>
              <a:t>appears </a:t>
            </a:r>
            <a:r>
              <a:rPr lang="en-US" altLang="ko-KR" sz="2000" b="1" dirty="0">
                <a:sym typeface="Verdana"/>
              </a:rPr>
              <a:t>on the caption.</a:t>
            </a:r>
          </a:p>
        </p:txBody>
      </p:sp>
      <p:cxnSp>
        <p:nvCxnSpPr>
          <p:cNvPr id="7" name="Straight Arrow Connector 6"/>
          <p:cNvCxnSpPr>
            <a:stCxn id="20" idx="1"/>
          </p:cNvCxnSpPr>
          <p:nvPr/>
        </p:nvCxnSpPr>
        <p:spPr>
          <a:xfrm flipH="1" flipV="1">
            <a:off x="7295031" y="5521760"/>
            <a:ext cx="1583044" cy="2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878075" y="5404164"/>
            <a:ext cx="3339953" cy="64633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Verdana"/>
              </a:rPr>
              <a:t>Probably wrong, </a:t>
            </a:r>
            <a:br>
              <a:rPr lang="en-US" altLang="ko-KR" b="1" dirty="0" smtClean="0">
                <a:sym typeface="Verdana"/>
              </a:rPr>
            </a:br>
            <a:r>
              <a:rPr lang="en-US" altLang="ko-KR" b="1" dirty="0" smtClean="0">
                <a:sym typeface="Verdana"/>
              </a:rPr>
              <a:t>but would be another constraint.</a:t>
            </a:r>
          </a:p>
        </p:txBody>
      </p:sp>
    </p:spTree>
    <p:extLst>
      <p:ext uri="{BB962C8B-B14F-4D97-AF65-F5344CB8AC3E}">
        <p14:creationId xmlns:p14="http://schemas.microsoft.com/office/powerpoint/2010/main" val="18228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9" y="2186355"/>
            <a:ext cx="6172941" cy="43522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29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Q4: Not sensitive to the baseline model performance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31" y="2660365"/>
            <a:ext cx="4481146" cy="38325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3218" y="2047312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By a linguist</a:t>
            </a:r>
          </a:p>
          <a:p>
            <a:pPr lvl="1"/>
            <a:r>
              <a:rPr lang="en-US" sz="2400" dirty="0"/>
              <a:t>Deterministic rule based</a:t>
            </a:r>
            <a:r>
              <a:rPr lang="en-US" sz="2400" dirty="0" smtClean="0"/>
              <a:t>. (thousands of rules)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800" b="1" dirty="0"/>
              <a:t>Statistical methods</a:t>
            </a:r>
          </a:p>
          <a:p>
            <a:pPr lvl="1"/>
            <a:r>
              <a:rPr lang="en-US" sz="2400" dirty="0"/>
              <a:t>O(N</a:t>
            </a:r>
            <a:r>
              <a:rPr lang="en-US" sz="2400" baseline="30000" dirty="0"/>
              <a:t>3</a:t>
            </a:r>
            <a:r>
              <a:rPr lang="en-US" sz="2400" dirty="0"/>
              <a:t>) and accurate </a:t>
            </a:r>
          </a:p>
          <a:p>
            <a:pPr lvl="1"/>
            <a:r>
              <a:rPr lang="en-US" sz="2400" dirty="0"/>
              <a:t>O(N) and inaccurate</a:t>
            </a:r>
            <a:br>
              <a:rPr lang="en-US" sz="2400" dirty="0"/>
            </a:br>
            <a:endParaRPr lang="en-US" sz="2400" dirty="0"/>
          </a:p>
          <a:p>
            <a:r>
              <a:rPr lang="en-US" sz="2800" b="1" dirty="0"/>
              <a:t>State of the art: </a:t>
            </a:r>
            <a:r>
              <a:rPr lang="en-US" sz="2800" dirty="0"/>
              <a:t>Neural Networks.</a:t>
            </a:r>
          </a:p>
          <a:p>
            <a:pPr lvl="1"/>
            <a:r>
              <a:rPr lang="en-US" sz="2400" dirty="0"/>
              <a:t>Using generic sequence-to-sequence </a:t>
            </a:r>
            <a:r>
              <a:rPr lang="en-US" sz="2400" dirty="0" smtClean="0"/>
              <a:t>model</a:t>
            </a:r>
          </a:p>
          <a:p>
            <a:pPr lvl="1"/>
            <a:r>
              <a:rPr lang="en-US" sz="2400" dirty="0" smtClean="0"/>
              <a:t>Using span-based models</a:t>
            </a:r>
            <a:endParaRPr lang="en-US" sz="2400" dirty="0"/>
          </a:p>
          <a:p>
            <a:pPr lvl="1"/>
            <a:endParaRPr lang="en-US" sz="2400" dirty="0"/>
          </a:p>
          <a:p>
            <a:endParaRPr lang="en-US" altLang="ko-KR" sz="2400" dirty="0">
              <a:sym typeface="Verdana"/>
            </a:endParaRPr>
          </a:p>
          <a:p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Application 2: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seq2seq </a:t>
            </a:r>
            <a:r>
              <a:rPr lang="en-US" altLang="ko-KR" sz="2400" b="1" dirty="0">
                <a:sym typeface="Verdana"/>
              </a:rPr>
              <a:t>does not guarantee </a:t>
            </a:r>
            <a:r>
              <a:rPr lang="en-US" altLang="ko-KR" sz="2400" dirty="0">
                <a:sym typeface="Verdana"/>
              </a:rPr>
              <a:t>“very simple rule”.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on parsing model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Rules: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</a:br>
            <a: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solidFill>
                <a:schemeClr val="tx2"/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27" name="Right Arrow 26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91397"/>
            <a:ext cx="9753788" cy="455520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ym typeface="Verdana"/>
              </a:rPr>
              <a:t>Rules</a:t>
            </a:r>
          </a:p>
          <a:p>
            <a:pPr lvl="1"/>
            <a:r>
              <a:rPr lang="en-US" sz="2000" dirty="0" smtClean="0"/>
              <a:t># of </a:t>
            </a:r>
            <a:r>
              <a:rPr lang="en-US" sz="2000" dirty="0"/>
              <a:t>input tokens </a:t>
            </a:r>
            <a:r>
              <a:rPr lang="en-US" sz="2000" dirty="0" smtClean="0"/>
              <a:t> = # of children on output tree</a:t>
            </a:r>
            <a:endParaRPr lang="en-US" sz="2000" dirty="0"/>
          </a:p>
          <a:p>
            <a:pPr lvl="1"/>
            <a:r>
              <a:rPr lang="en-US" sz="2000" dirty="0" smtClean="0"/>
              <a:t># opening brackets = # of closing brackets</a:t>
            </a:r>
          </a:p>
          <a:p>
            <a:pPr lvl="1"/>
            <a:endParaRPr lang="en-US" altLang="ko-KR" sz="2000" b="1" dirty="0">
              <a:sym typeface="Verdana"/>
            </a:endParaRPr>
          </a:p>
          <a:p>
            <a:r>
              <a:rPr lang="en-US" altLang="ko-KR" sz="2400" b="1" dirty="0">
                <a:sym typeface="Verdana"/>
              </a:rPr>
              <a:t>Constraint function </a:t>
            </a:r>
            <a:r>
              <a:rPr lang="en-US" altLang="ko-KR" sz="2400" b="1" dirty="0" smtClean="0">
                <a:sym typeface="Verdana"/>
              </a:rPr>
              <a:t>definition (</a:t>
            </a:r>
            <a:r>
              <a:rPr lang="en-US" altLang="ko-KR" sz="2400" b="1" dirty="0" err="1" smtClean="0">
                <a:sym typeface="Verdana"/>
              </a:rPr>
              <a:t>x:input</a:t>
            </a:r>
            <a:r>
              <a:rPr lang="en-US" altLang="ko-KR" sz="2400" b="1" dirty="0" smtClean="0">
                <a:sym typeface="Verdana"/>
              </a:rPr>
              <a:t>, y: output)</a:t>
            </a:r>
          </a:p>
          <a:p>
            <a:pPr lvl="1"/>
            <a:r>
              <a:rPr lang="en-US" altLang="ko-KR" sz="2000" b="1" dirty="0" smtClean="0">
                <a:sym typeface="Verdana"/>
              </a:rPr>
              <a:t>Simple count of errors normalized by </a:t>
            </a:r>
            <a:r>
              <a:rPr lang="en-US" altLang="ko-KR" sz="2000" dirty="0" smtClean="0">
                <a:sym typeface="Verdana"/>
              </a:rPr>
              <a:t>sum of input, output </a:t>
            </a:r>
            <a:r>
              <a:rPr lang="en-US" altLang="ko-KR" sz="2000" b="1" dirty="0" smtClean="0">
                <a:sym typeface="Verdana"/>
              </a:rPr>
              <a:t>length</a:t>
            </a:r>
            <a:r>
              <a:rPr lang="en-US" altLang="ko-KR" sz="2000" dirty="0" smtClean="0">
                <a:sym typeface="Verdana"/>
              </a:rPr>
              <a:t>. </a:t>
            </a:r>
          </a:p>
          <a:p>
            <a:pPr lvl="1"/>
            <a:r>
              <a:rPr lang="en-US" altLang="ko-KR" sz="2000" dirty="0" smtClean="0">
                <a:sym typeface="Verdana"/>
              </a:rPr>
              <a:t>Roughly speaking: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</a:t>
            </a:r>
            <a:r>
              <a:rPr lang="en-US" dirty="0" smtClean="0"/>
              <a:t>function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76" y="3903972"/>
            <a:ext cx="8254724" cy="767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7193" y="3157870"/>
            <a:ext cx="4303337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941" y="3157869"/>
            <a:ext cx="828400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2" y="2811991"/>
            <a:ext cx="8205228" cy="3397389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505574"/>
            <a:ext cx="9753788" cy="45552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ym typeface="Verdana"/>
              </a:rPr>
              <a:t>Trained </a:t>
            </a:r>
            <a:r>
              <a:rPr lang="en-US" altLang="ko-KR" sz="2400" dirty="0">
                <a:sym typeface="Verdana"/>
              </a:rPr>
              <a:t>5 parsers to answer </a:t>
            </a:r>
            <a:r>
              <a:rPr lang="en-US" altLang="ko-KR" sz="2400" dirty="0" smtClean="0">
                <a:sym typeface="Verdana"/>
              </a:rPr>
              <a:t>Q1-4 </a:t>
            </a:r>
            <a:r>
              <a:rPr lang="en-US" altLang="ko-KR" sz="2400" dirty="0">
                <a:sym typeface="Verdana"/>
              </a:rPr>
              <a:t>(especially </a:t>
            </a:r>
            <a:r>
              <a:rPr lang="en-US" altLang="ko-KR" sz="2400" dirty="0" smtClean="0">
                <a:sym typeface="Verdana"/>
              </a:rPr>
              <a:t>Q3)</a:t>
            </a:r>
          </a:p>
          <a:p>
            <a:pPr lvl="1"/>
            <a:r>
              <a:rPr lang="en-US" altLang="ko-KR" sz="2000" dirty="0" smtClean="0">
                <a:sym typeface="Verdana"/>
              </a:rPr>
              <a:t>Net1-2: GNMT (bi-directional encoder, </a:t>
            </a:r>
            <a:r>
              <a:rPr lang="en-US" altLang="ko-KR" sz="2000" dirty="0" err="1" smtClean="0">
                <a:sym typeface="Verdana"/>
              </a:rPr>
              <a:t>uni</a:t>
            </a:r>
            <a:r>
              <a:rPr lang="en-US" altLang="ko-KR" sz="2000" dirty="0" smtClean="0">
                <a:sym typeface="Verdana"/>
              </a:rPr>
              <a:t>-directional decoder) </a:t>
            </a:r>
          </a:p>
          <a:p>
            <a:pPr lvl="1"/>
            <a:r>
              <a:rPr lang="en-US" altLang="ko-KR" sz="2000" dirty="0" smtClean="0">
                <a:sym typeface="Verdana"/>
              </a:rPr>
              <a:t>Net3-5: </a:t>
            </a:r>
            <a:r>
              <a:rPr lang="en-US" altLang="ko-KR" sz="2000" dirty="0" err="1">
                <a:sym typeface="Verdana"/>
              </a:rPr>
              <a:t>uni</a:t>
            </a:r>
            <a:r>
              <a:rPr lang="en-US" altLang="ko-KR" sz="2000" dirty="0">
                <a:sym typeface="Verdana"/>
              </a:rPr>
              <a:t>-directional </a:t>
            </a:r>
            <a:r>
              <a:rPr lang="en-US" altLang="ko-KR" sz="2000" dirty="0" smtClean="0">
                <a:sym typeface="Verdana"/>
              </a:rPr>
              <a:t>encoder, decoder.</a:t>
            </a:r>
          </a:p>
          <a:p>
            <a:pPr lvl="1"/>
            <a:r>
              <a:rPr lang="en-US" altLang="ko-KR" sz="2000" dirty="0" smtClean="0">
                <a:sym typeface="Verdana"/>
              </a:rPr>
              <a:t>Different dropout, used different portion of the dataset.</a:t>
            </a:r>
            <a:r>
              <a:rPr lang="en-US" altLang="ko-KR" sz="2000" dirty="0">
                <a:sym typeface="Verdana"/>
              </a:rPr>
              <a:t/>
            </a:r>
            <a:br>
              <a:rPr lang="en-US" altLang="ko-KR" sz="2000" dirty="0">
                <a:sym typeface="Verdana"/>
              </a:rPr>
            </a:br>
            <a:endParaRPr lang="en-US" altLang="ko-KR" sz="1600" dirty="0" smtClean="0">
              <a:sym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9314" y="6219201"/>
            <a:ext cx="8348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GNMT: Wu et al, Google's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Neural Machine Translation System: Bridging the Gap </a:t>
            </a: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between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/>
            </a:r>
            <a:b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</a:b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Human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and Machine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Translation, 2016</a:t>
            </a:r>
            <a:endParaRPr lang="en-US" sz="1400" b="1" i="0" dirty="0">
              <a:solidFill>
                <a:schemeClr val="bg1">
                  <a:lumMod val="65000"/>
                </a:schemeClr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50" y="1482725"/>
            <a:ext cx="8521700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47" y="1499953"/>
            <a:ext cx="7281298" cy="5327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5850" y="22407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Similar trend.</a:t>
            </a:r>
          </a:p>
          <a:p>
            <a:r>
              <a:rPr lang="en-US" altLang="ko-KR" sz="2800" b="1" dirty="0" smtClean="0">
                <a:solidFill>
                  <a:srgbClr val="0070C0"/>
                </a:solidFill>
              </a:rPr>
              <a:t>Again, </a:t>
            </a:r>
            <a:r>
              <a:rPr lang="en-US" sz="2800" b="1" dirty="0" smtClean="0">
                <a:solidFill>
                  <a:srgbClr val="0070C0"/>
                </a:solidFill>
              </a:rPr>
              <a:t>GBI 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Improves all cases.</a:t>
            </a:r>
            <a:r>
              <a:rPr lang="en-US" sz="2800" b="1" dirty="0">
                <a:solidFill>
                  <a:srgbClr val="0070C0"/>
                </a:solidFill>
              </a:rPr>
              <a:t/>
            </a:r>
            <a:br>
              <a:rPr lang="en-US" sz="2800" b="1" dirty="0">
                <a:solidFill>
                  <a:srgbClr val="0070C0"/>
                </a:solidFill>
              </a:rPr>
            </a:b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Q4</a:t>
            </a:r>
            <a:r>
              <a:rPr lang="en-US" altLang="ko-KR" sz="2400" dirty="0">
                <a:sym typeface="Verdana"/>
              </a:rPr>
              <a:t>: Not sensitive to the baseline model </a:t>
            </a:r>
            <a:r>
              <a:rPr lang="en-US" altLang="ko-KR" sz="2400" dirty="0" smtClean="0">
                <a:sym typeface="Verdana"/>
              </a:rPr>
              <a:t>performance.</a:t>
            </a:r>
          </a:p>
          <a:p>
            <a:r>
              <a:rPr lang="en-US" altLang="ko-KR" sz="2400" dirty="0" smtClean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Verdana"/>
              </a:rPr>
              <a:t>is also compatible with various decoding methods.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sym typeface="Verdana"/>
            </a:endParaRP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Q4</a:t>
            </a:r>
            <a:r>
              <a:rPr lang="en-US" altLang="ko-KR" sz="2400" dirty="0">
                <a:sym typeface="Verdana"/>
              </a:rPr>
              <a:t>: Not sensitive to the baseline model </a:t>
            </a:r>
            <a:r>
              <a:rPr lang="en-US" altLang="ko-KR" sz="2400" dirty="0" smtClean="0">
                <a:sym typeface="Verdana"/>
              </a:rPr>
              <a:t>performance.</a:t>
            </a:r>
          </a:p>
          <a:p>
            <a:r>
              <a:rPr lang="en-US" altLang="ko-KR" sz="2400" dirty="0" smtClean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Verdana"/>
              </a:rPr>
              <a:t>is also compatible with various decoding methods.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sym typeface="Verdana"/>
            </a:endParaRP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657" y="2833112"/>
            <a:ext cx="2836924" cy="707886"/>
          </a:xfrm>
          <a:prstGeom prst="rect">
            <a:avLst/>
          </a:prstGeom>
          <a:ln w="28575"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 smtClean="0"/>
              <a:t>More details, </a:t>
            </a:r>
          </a:p>
          <a:p>
            <a:r>
              <a:rPr lang="en-US" sz="2000" i="1" dirty="0" smtClean="0"/>
              <a:t>Please refer </a:t>
            </a:r>
            <a:r>
              <a:rPr lang="en-US" sz="2000" i="1" smtClean="0"/>
              <a:t>to </a:t>
            </a:r>
            <a:r>
              <a:rPr lang="en-US" sz="2000" i="1" smtClean="0"/>
              <a:t>the </a:t>
            </a:r>
            <a:r>
              <a:rPr lang="en-US" sz="2000" i="1" dirty="0" smtClean="0"/>
              <a:t>paper.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transducer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ym typeface="Verdana"/>
              </a:rPr>
              <a:t>T: </a:t>
            </a:r>
            <a:r>
              <a:rPr lang="en-US" altLang="ko-KR" sz="2800" dirty="0" err="1" smtClean="0">
                <a:sym typeface="Verdana"/>
              </a:rPr>
              <a:t>az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 smtClean="0">
                <a:sym typeface="Wingdings"/>
              </a:rPr>
              <a:t>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 smtClean="0">
                <a:sym typeface="Wingdings"/>
              </a:rPr>
              <a:t>    </a:t>
            </a:r>
            <a:r>
              <a:rPr lang="en-US" altLang="ko-KR" sz="2800" dirty="0" err="1" smtClean="0">
                <a:sym typeface="Wingdings"/>
              </a:rPr>
              <a:t>bz</a:t>
            </a:r>
            <a:r>
              <a:rPr lang="en-US" altLang="ko-KR" sz="2800" dirty="0" smtClean="0">
                <a:sym typeface="Wingdings"/>
              </a:rPr>
              <a:t> 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 smtClean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S: </a:t>
            </a:r>
            <a:r>
              <a:rPr lang="en-US" sz="2800" dirty="0" err="1" smtClean="0"/>
              <a:t>azazbzazbzbzazbzbzbzbzbz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T: </a:t>
            </a:r>
            <a:r>
              <a:rPr lang="en-US" sz="2800" dirty="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ym typeface="Verdana"/>
              </a:rPr>
              <a:t>constraint:</a:t>
            </a:r>
          </a:p>
          <a:p>
            <a:r>
              <a:rPr lang="en-US" sz="2400" dirty="0" smtClean="0">
                <a:sym typeface="Verdana"/>
              </a:rPr>
              <a:t>3 x (# a in </a:t>
            </a:r>
            <a:r>
              <a:rPr lang="en-US" sz="2400" b="1" dirty="0" smtClean="0">
                <a:sym typeface="Verdana"/>
              </a:rPr>
              <a:t>S</a:t>
            </a:r>
            <a:r>
              <a:rPr lang="en-US" sz="2400" dirty="0" smtClean="0">
                <a:sym typeface="Verdana"/>
              </a:rPr>
              <a:t>)  = # a in </a:t>
            </a:r>
            <a:r>
              <a:rPr lang="en-US" sz="2400" b="1" dirty="0" smtClean="0">
                <a:sym typeface="Verdana"/>
              </a:rPr>
              <a:t>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524161" cy="181588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 smtClean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65.2</a:t>
            </a:r>
            <a:r>
              <a:rPr lang="en-US" sz="2400" dirty="0"/>
              <a:t>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 Failure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After-GBI: 82.4%</a:t>
            </a:r>
          </a:p>
        </p:txBody>
      </p:sp>
    </p:spTree>
    <p:extLst>
      <p:ext uri="{BB962C8B-B14F-4D97-AF65-F5344CB8AC3E}">
        <p14:creationId xmlns:p14="http://schemas.microsoft.com/office/powerpoint/2010/main" val="6609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transducer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ym typeface="Verdana"/>
              </a:rPr>
              <a:t>T: </a:t>
            </a:r>
            <a:r>
              <a:rPr lang="en-US" altLang="ko-KR" sz="2800" dirty="0" err="1" smtClean="0">
                <a:sym typeface="Verdana"/>
              </a:rPr>
              <a:t>az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 smtClean="0">
                <a:sym typeface="Wingdings"/>
              </a:rPr>
              <a:t>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 smtClean="0">
                <a:sym typeface="Wingdings"/>
              </a:rPr>
              <a:t>    </a:t>
            </a:r>
            <a:r>
              <a:rPr lang="en-US" altLang="ko-KR" sz="2800" dirty="0" err="1" smtClean="0">
                <a:sym typeface="Wingdings"/>
              </a:rPr>
              <a:t>bz</a:t>
            </a:r>
            <a:r>
              <a:rPr lang="en-US" altLang="ko-KR" sz="2800" dirty="0" smtClean="0">
                <a:sym typeface="Wingdings"/>
              </a:rPr>
              <a:t> 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 smtClean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S: </a:t>
            </a:r>
            <a:r>
              <a:rPr lang="en-US" sz="2800" dirty="0" err="1" smtClean="0"/>
              <a:t>azazbzazbzbzazbzbzbzbzbz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T: </a:t>
            </a:r>
            <a:r>
              <a:rPr lang="en-US" sz="2800" dirty="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ym typeface="Verdana"/>
              </a:rPr>
              <a:t>constraint:</a:t>
            </a:r>
          </a:p>
          <a:p>
            <a:r>
              <a:rPr lang="en-US" sz="2400" dirty="0" smtClean="0">
                <a:sym typeface="Verdana"/>
              </a:rPr>
              <a:t>3 x (# a in </a:t>
            </a:r>
            <a:r>
              <a:rPr lang="en-US" sz="2400" b="1" dirty="0" smtClean="0">
                <a:sym typeface="Verdana"/>
              </a:rPr>
              <a:t>S</a:t>
            </a:r>
            <a:r>
              <a:rPr lang="en-US" sz="2400" dirty="0" smtClean="0">
                <a:sym typeface="Verdana"/>
              </a:rPr>
              <a:t>)  = # a in </a:t>
            </a:r>
            <a:r>
              <a:rPr lang="en-US" sz="2400" b="1" dirty="0" smtClean="0">
                <a:sym typeface="Verdana"/>
              </a:rPr>
              <a:t>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771771" cy="193899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 smtClean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65.2</a:t>
            </a:r>
            <a:r>
              <a:rPr lang="en-US" sz="2400" dirty="0"/>
              <a:t>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 Failure </a:t>
            </a:r>
            <a:r>
              <a:rPr lang="en-US" sz="2400" dirty="0" smtClean="0"/>
              <a:t>set (accuracy)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After-GBI: 82.4%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2379" y="4836555"/>
            <a:ext cx="3771771" cy="707886"/>
          </a:xfrm>
          <a:prstGeom prst="rect">
            <a:avLst/>
          </a:prstGeom>
          <a:ln w="28575"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 smtClean="0"/>
              <a:t>More details, </a:t>
            </a:r>
          </a:p>
          <a:p>
            <a:r>
              <a:rPr lang="en-US" sz="2000" i="1" dirty="0" smtClean="0"/>
              <a:t>Please refer to </a:t>
            </a:r>
            <a:r>
              <a:rPr lang="en-US" sz="2000" i="1" dirty="0" smtClean="0"/>
              <a:t>the paper.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36739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Gradient-based Inference for </a:t>
            </a:r>
            <a:r>
              <a:rPr lang="en-US" sz="4800" b="1" dirty="0">
                <a:solidFill>
                  <a:srgbClr val="0070C0"/>
                </a:solidFill>
              </a:rPr>
              <a:t>Networks </a:t>
            </a:r>
            <a:r>
              <a:rPr lang="en-US" sz="4000" dirty="0"/>
              <a:t>with </a:t>
            </a:r>
            <a:r>
              <a:rPr lang="en-US" sz="4000" dirty="0"/>
              <a:t>Output Constraints</a:t>
            </a:r>
            <a:r>
              <a:rPr lang="en-US" sz="4000" dirty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000" dirty="0" smtClean="0"/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Neural Network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4834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243426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Robustness to noisy constraint.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Q5) out-of-domain performance.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GBI: extra considerations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0228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SRL has about 10% of the span mismatch between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annotated SRL output (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) &amp; parse tree (treebank)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7670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SRL has about 10% of the span mismatch between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annotated SRL output (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) &amp; parse tree (treebank)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2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SRL has about 10% of the span mismatch between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annotated SRL output (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) &amp; parse tree (treebank)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5312" y="3065928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63990" y="3065927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8876" y="3436499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sym typeface="Verdana"/>
              </a:rPr>
              <a:t>Noise hurts A* </a:t>
            </a:r>
            <a:br>
              <a:rPr lang="en-US" b="1" dirty="0" smtClean="0">
                <a:solidFill>
                  <a:srgbClr val="0070C0"/>
                </a:solidFill>
                <a:sym typeface="Verdana"/>
              </a:rPr>
            </a:br>
            <a:r>
              <a:rPr lang="en-US" b="1" dirty="0" smtClean="0">
                <a:solidFill>
                  <a:srgbClr val="0070C0"/>
                </a:solidFill>
                <a:sym typeface="Verdana"/>
              </a:rPr>
              <a:t>but not much on GBI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CoNLL2012</a:t>
            </a:r>
          </a:p>
          <a:p>
            <a:pPr lvl="1"/>
            <a:r>
              <a:rPr lang="en-US" sz="2400" dirty="0" err="1" smtClean="0"/>
              <a:t>NewsWire</a:t>
            </a:r>
            <a:r>
              <a:rPr lang="en-US" sz="2400" dirty="0" smtClean="0"/>
              <a:t> (NW) </a:t>
            </a:r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Conversation (BC) </a:t>
            </a:r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News (BN) </a:t>
            </a:r>
            <a:endParaRPr lang="en-US" sz="2400" dirty="0" smtClean="0"/>
          </a:p>
          <a:p>
            <a:pPr lvl="1"/>
            <a:r>
              <a:rPr lang="en-US" sz="2400" dirty="0" smtClean="0"/>
              <a:t>Pivot </a:t>
            </a:r>
            <a:r>
              <a:rPr lang="en-US" sz="2400" dirty="0"/>
              <a:t>Corpus (PT) </a:t>
            </a:r>
            <a:endParaRPr lang="en-US" sz="2400" dirty="0" smtClean="0"/>
          </a:p>
          <a:p>
            <a:pPr lvl="1"/>
            <a:r>
              <a:rPr lang="en-US" sz="2400" dirty="0" smtClean="0"/>
              <a:t>Telephone </a:t>
            </a:r>
            <a:r>
              <a:rPr lang="en-US" sz="2400" dirty="0"/>
              <a:t>Conversation (TC) </a:t>
            </a:r>
            <a:endParaRPr lang="en-US" sz="2400" dirty="0" smtClean="0"/>
          </a:p>
          <a:p>
            <a:pPr lvl="1"/>
            <a:r>
              <a:rPr lang="en-US" sz="2400" dirty="0" smtClean="0"/>
              <a:t>Weblogs </a:t>
            </a:r>
            <a:r>
              <a:rPr lang="en-US" sz="2400" dirty="0"/>
              <a:t>(WB)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 (Q5)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717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CoNLL2012</a:t>
            </a:r>
          </a:p>
          <a:p>
            <a:pPr lvl="1"/>
            <a:r>
              <a:rPr lang="en-US" sz="2400" dirty="0" err="1" smtClean="0"/>
              <a:t>NewsWire</a:t>
            </a:r>
            <a:r>
              <a:rPr lang="en-US" sz="2400" dirty="0" smtClean="0"/>
              <a:t> (NW) which includes WSJ 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Conversation (BC) </a:t>
            </a:r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News (BN) </a:t>
            </a:r>
            <a:endParaRPr lang="en-US" sz="2400" dirty="0" smtClean="0"/>
          </a:p>
          <a:p>
            <a:pPr lvl="1"/>
            <a:r>
              <a:rPr lang="en-US" sz="2400" dirty="0" smtClean="0"/>
              <a:t>Pivot </a:t>
            </a:r>
            <a:r>
              <a:rPr lang="en-US" sz="2400" dirty="0"/>
              <a:t>Corpus (PT) </a:t>
            </a:r>
            <a:endParaRPr lang="en-US" sz="2400" dirty="0" smtClean="0"/>
          </a:p>
          <a:p>
            <a:pPr lvl="1"/>
            <a:r>
              <a:rPr lang="en-US" sz="2400" dirty="0" smtClean="0"/>
              <a:t>Telephone </a:t>
            </a:r>
            <a:r>
              <a:rPr lang="en-US" sz="2400" dirty="0"/>
              <a:t>Conversation (TC) </a:t>
            </a:r>
            <a:endParaRPr lang="en-US" sz="2400" dirty="0" smtClean="0"/>
          </a:p>
          <a:p>
            <a:pPr lvl="1"/>
            <a:r>
              <a:rPr lang="en-US" sz="2400" dirty="0" smtClean="0"/>
              <a:t>Weblogs </a:t>
            </a:r>
            <a:r>
              <a:rPr lang="en-US" sz="2400" dirty="0"/>
              <a:t>(WB)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5936" y="3434579"/>
            <a:ext cx="5378210" cy="1803549"/>
          </a:xfrm>
          <a:prstGeom prst="rect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936" y="1967836"/>
            <a:ext cx="5378210" cy="444067"/>
          </a:xfrm>
          <a:prstGeom prst="rect">
            <a:avLst/>
          </a:prstGeom>
          <a:solidFill>
            <a:schemeClr val="accent3">
              <a:lumMod val="40000"/>
              <a:lumOff val="60000"/>
              <a:alpha val="3686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90694" y="1582288"/>
            <a:ext cx="1647979" cy="147869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0" name="Oval 9"/>
          <p:cNvSpPr/>
          <p:nvPr/>
        </p:nvSpPr>
        <p:spPr>
          <a:xfrm>
            <a:off x="8501360" y="3713427"/>
            <a:ext cx="1694073" cy="14884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1" name="Cloud 10"/>
          <p:cNvSpPr/>
          <p:nvPr/>
        </p:nvSpPr>
        <p:spPr>
          <a:xfrm>
            <a:off x="9465739" y="3022772"/>
            <a:ext cx="1830870" cy="677005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Constraint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triped Right Arrow 11"/>
          <p:cNvSpPr/>
          <p:nvPr/>
        </p:nvSpPr>
        <p:spPr>
          <a:xfrm rot="5400000">
            <a:off x="8899190" y="3167117"/>
            <a:ext cx="898410" cy="508065"/>
          </a:xfrm>
          <a:prstGeom prst="stripedRightArrow">
            <a:avLst>
              <a:gd name="adj1" fmla="val 50000"/>
              <a:gd name="adj2" fmla="val 4561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16548" y="5365582"/>
            <a:ext cx="378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Can constraint injection</a:t>
            </a:r>
          </a:p>
          <a:p>
            <a:pPr algn="ctr"/>
            <a:r>
              <a:rPr lang="en-US" dirty="0" smtClean="0"/>
              <a:t>transfer to other domains?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400" dirty="0" smtClean="0">
                <a:sym typeface="Verdana"/>
              </a:rPr>
              <a:t>Generally higher failure rate on out-of-domain evaluation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compared to in-domain </a:t>
            </a:r>
            <a:r>
              <a:rPr lang="en-US" altLang="ko-KR" sz="2000" dirty="0" smtClean="0">
                <a:sym typeface="Verdana"/>
              </a:rPr>
              <a:t>(parsing: 11.9 %, </a:t>
            </a:r>
            <a:r>
              <a:rPr lang="en-US" altLang="ko-KR" sz="2000" dirty="0">
                <a:sym typeface="Verdana"/>
              </a:rPr>
              <a:t>SRL: 18.1%</a:t>
            </a:r>
            <a:r>
              <a:rPr lang="en-US" altLang="ko-KR" sz="2000" dirty="0" smtClean="0">
                <a:sym typeface="Verdana"/>
              </a:rPr>
              <a:t>).</a:t>
            </a:r>
            <a:endParaRPr lang="en-US" altLang="ko-KR" sz="20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555119"/>
            <a:ext cx="7747000" cy="401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7517" y="2544173"/>
            <a:ext cx="1037693" cy="402414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In summary, improves in all cases (reporting on failure set)</a:t>
            </a:r>
          </a:p>
          <a:p>
            <a:pPr lvl="1"/>
            <a:r>
              <a:rPr lang="en-US" altLang="ko-KR" sz="2400" dirty="0" smtClean="0">
                <a:sym typeface="Verdana"/>
              </a:rPr>
              <a:t>While parsing is more sensitive to domains.</a:t>
            </a:r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7" y="2381909"/>
            <a:ext cx="5743629" cy="4260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/>
          <a:stretch/>
        </p:blipFill>
        <p:spPr>
          <a:xfrm>
            <a:off x="6777317" y="2441134"/>
            <a:ext cx="4858972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</a:t>
            </a:r>
            <a:r>
              <a:rPr lang="en-US" dirty="0"/>
              <a:t>our</a:t>
            </a:r>
            <a:r>
              <a:rPr lang="en-US" dirty="0"/>
              <a:t> work</a:t>
            </a:r>
          </a:p>
          <a:p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dirty="0"/>
              <a:t>Applications</a:t>
            </a:r>
            <a:r>
              <a:rPr lang="en-US" dirty="0"/>
              <a:t> &amp; constraints</a:t>
            </a:r>
          </a:p>
          <a:p>
            <a:endParaRPr lang="en-US" dirty="0" smtClean="0"/>
          </a:p>
          <a:p>
            <a:r>
              <a:rPr lang="en-US" dirty="0" smtClean="0"/>
              <a:t>Gradient-Based Inference formulation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Research</a:t>
            </a:r>
            <a:r>
              <a:rPr lang="en-US" dirty="0"/>
              <a:t> questions &amp; Experiments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7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346890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dirty="0" smtClean="0"/>
              <a:t>GBI</a:t>
            </a:r>
            <a:r>
              <a:rPr lang="en-US" sz="2800" dirty="0" smtClean="0"/>
              <a:t> actually </a:t>
            </a:r>
            <a:r>
              <a:rPr lang="en-US" sz="2800" b="1" i="1" dirty="0"/>
              <a:t>enforce </a:t>
            </a:r>
            <a:r>
              <a:rPr lang="en-US" sz="2800" b="1" i="1" dirty="0" smtClean="0"/>
              <a:t>constraints</a:t>
            </a:r>
            <a:r>
              <a:rPr lang="en-US" sz="2800" dirty="0" smtClean="0"/>
              <a:t>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Yes!</a:t>
            </a:r>
            <a:endParaRPr lang="en-US" sz="2400" dirty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dirty="0" smtClean="0"/>
              <a:t>GBI</a:t>
            </a:r>
            <a:r>
              <a:rPr lang="en-US" sz="2800" dirty="0" smtClean="0"/>
              <a:t> </a:t>
            </a:r>
            <a:r>
              <a:rPr lang="en-US" sz="2800" b="1" i="1" dirty="0" smtClean="0"/>
              <a:t>enforce</a:t>
            </a:r>
            <a:r>
              <a:rPr lang="en-US" sz="2800" dirty="0" smtClean="0"/>
              <a:t> </a:t>
            </a:r>
            <a:r>
              <a:rPr lang="en-US" sz="2800" b="1" i="1" dirty="0" smtClean="0"/>
              <a:t>constraints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b="1" i="1" dirty="0" smtClean="0"/>
              <a:t>without </a:t>
            </a:r>
            <a:r>
              <a:rPr lang="en-US" sz="2800" b="1" i="1" dirty="0"/>
              <a:t>compromising</a:t>
            </a:r>
            <a:r>
              <a:rPr lang="en-US" sz="2800" i="1" dirty="0"/>
              <a:t> </a:t>
            </a:r>
            <a:r>
              <a:rPr lang="en-US" sz="2800" dirty="0"/>
              <a:t> </a:t>
            </a:r>
            <a:r>
              <a:rPr lang="en-US" sz="2800" dirty="0" smtClean="0"/>
              <a:t>the </a:t>
            </a:r>
            <a:r>
              <a:rPr lang="en-US" sz="2800" dirty="0"/>
              <a:t>quality of the system</a:t>
            </a:r>
            <a:r>
              <a:rPr lang="en-US" sz="2800" dirty="0" smtClean="0"/>
              <a:t>?</a:t>
            </a:r>
            <a:endParaRPr lang="en-US" sz="2800" dirty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Yes. It rather Improves!</a:t>
            </a:r>
            <a:endParaRPr lang="en-US" sz="24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Is</a:t>
            </a:r>
            <a:r>
              <a:rPr lang="en-US" sz="2800" b="1" dirty="0" smtClean="0"/>
              <a:t> GBI </a:t>
            </a:r>
            <a:r>
              <a:rPr lang="en-US" sz="2800" b="1" i="1" dirty="0" smtClean="0"/>
              <a:t>sensitive</a:t>
            </a:r>
            <a:r>
              <a:rPr lang="en-US" sz="2800" dirty="0" smtClean="0"/>
              <a:t> to the </a:t>
            </a:r>
            <a:r>
              <a:rPr lang="en-US" sz="2800" b="1" i="1" dirty="0" smtClean="0"/>
              <a:t>baseline model</a:t>
            </a:r>
            <a:r>
              <a:rPr lang="en-US" sz="2800" dirty="0" smtClean="0"/>
              <a:t>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Not on 3 applications (5 experiment settings)</a:t>
            </a:r>
            <a:endParaRPr lang="en-US" sz="24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</a:t>
            </a:r>
            <a:r>
              <a:rPr lang="en-US" sz="2800" b="1" i="1" dirty="0" smtClean="0"/>
              <a:t>Performance</a:t>
            </a:r>
            <a:r>
              <a:rPr lang="en-US" sz="2800" dirty="0" smtClean="0"/>
              <a:t> of GBI </a:t>
            </a:r>
            <a:r>
              <a:rPr lang="en-US" sz="2800" b="1" dirty="0" smtClean="0"/>
              <a:t>on</a:t>
            </a:r>
            <a:r>
              <a:rPr lang="en-US" sz="2800" dirty="0" smtClean="0"/>
              <a:t> </a:t>
            </a:r>
            <a:r>
              <a:rPr lang="en-US" sz="2800" b="1" i="1" dirty="0" smtClean="0"/>
              <a:t>out-of-domain </a:t>
            </a:r>
            <a:r>
              <a:rPr lang="en-US" sz="2800" dirty="0" smtClean="0"/>
              <a:t>dataset?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Good!</a:t>
            </a:r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1791920"/>
            <a:ext cx="456474" cy="475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3037454"/>
            <a:ext cx="456474" cy="47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3823223"/>
            <a:ext cx="456474" cy="475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4576458"/>
            <a:ext cx="456474" cy="4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A </a:t>
            </a:r>
            <a:r>
              <a:rPr lang="en-US" altLang="ko-KR" sz="2800" dirty="0">
                <a:sym typeface="Verdana"/>
              </a:rPr>
              <a:t>b</a:t>
            </a:r>
            <a:r>
              <a:rPr lang="en-US" altLang="ko-KR" sz="2800" dirty="0" smtClean="0">
                <a:sym typeface="Verdana"/>
              </a:rPr>
              <a:t>lack box is trained with cross-entropy loss</a:t>
            </a:r>
          </a:p>
          <a:p>
            <a:pPr lvl="1"/>
            <a:r>
              <a:rPr lang="en-US" altLang="ko-KR" sz="2400" dirty="0" smtClean="0">
                <a:sym typeface="Verdana"/>
              </a:rPr>
              <a:t>Maximizing log-likelihood of (input, true output) pair.</a:t>
            </a:r>
          </a:p>
          <a:p>
            <a:pPr lvl="1"/>
            <a:r>
              <a:rPr lang="en-US" altLang="ko-KR" sz="2400" dirty="0">
                <a:sym typeface="Verdana"/>
              </a:rPr>
              <a:t>Often </a:t>
            </a:r>
            <a:r>
              <a:rPr lang="en-US" altLang="ko-KR" sz="2400" dirty="0" smtClean="0">
                <a:sym typeface="Verdana"/>
              </a:rPr>
              <a:t>requires massive amount of data.</a:t>
            </a:r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Typical neural model training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835708" y="992767"/>
            <a:ext cx="8520600" cy="27368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200" dirty="0"/>
              <a:t>Thank You!</a:t>
            </a:r>
            <a:endParaRPr lang="en" sz="72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835700" y="4147033"/>
            <a:ext cx="8520600" cy="105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400" dirty="0">
                <a:latin typeface="Helvetica"/>
                <a:cs typeface="Helvetica"/>
              </a:rPr>
              <a:t>Questions?</a:t>
            </a:r>
            <a:endParaRPr lang="en" sz="5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160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Learning with the reward:</a:t>
            </a:r>
          </a:p>
          <a:p>
            <a:pPr lvl="1"/>
            <a:r>
              <a:rPr lang="en-US" altLang="ko-KR" sz="2400" i="1" dirty="0" smtClean="0">
                <a:sym typeface="Verdana"/>
              </a:rPr>
              <a:t>Reward </a:t>
            </a:r>
            <a:r>
              <a:rPr lang="en-US" altLang="ko-KR" sz="2400" i="1" dirty="0">
                <a:sym typeface="Verdana"/>
              </a:rPr>
              <a:t>defined by our constraint.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12" y="2099531"/>
            <a:ext cx="2848297" cy="119231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6200000">
            <a:off x="5302529" y="5361361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65428" y="6059719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0587" y="604413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28970" y="4657787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969" y="4657786"/>
                <a:ext cx="5036093" cy="579581"/>
              </a:xfrm>
              <a:prstGeom prst="rect">
                <a:avLst/>
              </a:prstGeom>
              <a:blipFill rotWithShape="0">
                <a:blip r:embed="rId4"/>
                <a:stretch>
                  <a:fillRect t="-26316" b="-41053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8558803" y="5407554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8" name="Arrow: U-Turn 54"/>
          <p:cNvSpPr/>
          <p:nvPr/>
        </p:nvSpPr>
        <p:spPr>
          <a:xfrm flipH="1">
            <a:off x="7985098" y="3679307"/>
            <a:ext cx="1601110" cy="2301686"/>
          </a:xfrm>
          <a:prstGeom prst="uturnArrow">
            <a:avLst>
              <a:gd name="adj1" fmla="val 20526"/>
              <a:gd name="adj2" fmla="val 23210"/>
              <a:gd name="adj3" fmla="val 24319"/>
              <a:gd name="adj4" fmla="val 23040"/>
              <a:gd name="adj5" fmla="val 4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938777" y="3309975"/>
                <a:ext cx="2592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776" y="3309975"/>
                <a:ext cx="259231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66"/>
          <p:cNvSpPr txBox="1">
            <a:spLocks/>
          </p:cNvSpPr>
          <p:nvPr/>
        </p:nvSpPr>
        <p:spPr>
          <a:xfrm>
            <a:off x="1835699" y="593367"/>
            <a:ext cx="9059041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[backup</a:t>
            </a:r>
            <a:r>
              <a:rPr lang="en-US"/>
              <a:t>] </a:t>
            </a:r>
            <a:r>
              <a:rPr lang="en-US" smtClean="0"/>
              <a:t> Learning </a:t>
            </a:r>
            <a:r>
              <a:rPr lang="en-US" smtClean="0"/>
              <a:t>with constraints</a:t>
            </a:r>
            <a:endParaRPr lang="en" dirty="0"/>
          </a:p>
        </p:txBody>
      </p:sp>
      <p:sp>
        <p:nvSpPr>
          <p:cNvPr id="17" name="Rectangle 16"/>
          <p:cNvSpPr/>
          <p:nvPr/>
        </p:nvSpPr>
        <p:spPr>
          <a:xfrm>
            <a:off x="2261768" y="6480931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&amp; Mehta et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Towards semi-supervised learning for deep semantic role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labeling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EMNLP2018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constraint 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Semi-supervised 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[backup] Learning </a:t>
            </a:r>
            <a:r>
              <a:rPr lang="en-US" dirty="0"/>
              <a:t>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Oval 93"/>
          <p:cNvSpPr/>
          <p:nvPr/>
        </p:nvSpPr>
        <p:spPr>
          <a:xfrm>
            <a:off x="1266" y="2126885"/>
            <a:ext cx="2409942" cy="14688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42175" y="3797514"/>
            <a:ext cx="2454716" cy="15125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loud 95"/>
          <p:cNvSpPr/>
          <p:nvPr/>
        </p:nvSpPr>
        <p:spPr>
          <a:xfrm>
            <a:off x="623588" y="2861313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7" name="Cloud 96"/>
          <p:cNvSpPr/>
          <p:nvPr/>
        </p:nvSpPr>
        <p:spPr>
          <a:xfrm>
            <a:off x="623588" y="4556313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932" y="2639689"/>
            <a:ext cx="2573649" cy="71951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1626" y="2573261"/>
            <a:ext cx="3290400" cy="865894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198431" y="5418799"/>
            <a:ext cx="2313340" cy="143191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	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51070" y="5511853"/>
            <a:ext cx="1557147" cy="70806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Labeled</a:t>
            </a:r>
          </a:p>
        </p:txBody>
      </p:sp>
      <p:sp>
        <p:nvSpPr>
          <p:cNvPr id="100" name="Cloud 99"/>
          <p:cNvSpPr/>
          <p:nvPr/>
        </p:nvSpPr>
        <p:spPr>
          <a:xfrm>
            <a:off x="1269533" y="5898315"/>
            <a:ext cx="1321708" cy="45434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1" name="Bent Arrow 100"/>
          <p:cNvSpPr/>
          <p:nvPr/>
        </p:nvSpPr>
        <p:spPr>
          <a:xfrm rot="5400000" flipH="1">
            <a:off x="4922740" y="3220109"/>
            <a:ext cx="576993" cy="5786678"/>
          </a:xfrm>
          <a:prstGeom prst="bentArrow">
            <a:avLst>
              <a:gd name="adj1" fmla="val 19471"/>
              <a:gd name="adj2" fmla="val 25000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/>
          <a:srcRect t="-1964" b="744"/>
          <a:stretch/>
        </p:blipFill>
        <p:spPr>
          <a:xfrm>
            <a:off x="5037289" y="3555928"/>
            <a:ext cx="6803679" cy="2277093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2261768" y="6480931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&amp; Mehta et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Towards semi-supervised learning for deep semantic role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labeling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EMNLP2018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The cat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loves hats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love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the cats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ARG1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hats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37813" y="1972427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12" y="1972427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[Revisit] Complex models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-771" t="-101" r="1237" b="-1066"/>
          <a:stretch/>
        </p:blipFill>
        <p:spPr>
          <a:xfrm>
            <a:off x="4150003" y="1972427"/>
            <a:ext cx="5525646" cy="4119406"/>
          </a:xfrm>
          <a:prstGeom prst="rect">
            <a:avLst/>
          </a:prstGeom>
        </p:spPr>
      </p:pic>
      <p:sp>
        <p:nvSpPr>
          <p:cNvPr id="18" name="Google Shape;297;p26"/>
          <p:cNvSpPr txBox="1"/>
          <p:nvPr/>
        </p:nvSpPr>
        <p:spPr>
          <a:xfrm>
            <a:off x="10111733" y="6505800"/>
            <a:ext cx="219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Slide credits: </a:t>
            </a:r>
            <a:r>
              <a:rPr lang="en" sz="1333" dirty="0" err="1"/>
              <a:t>Luheng</a:t>
            </a:r>
            <a:r>
              <a:rPr lang="en" sz="1333" dirty="0"/>
              <a:t> He</a:t>
            </a:r>
            <a:endParaRPr sz="1333" dirty="0"/>
          </a:p>
        </p:txBody>
      </p:sp>
    </p:spTree>
    <p:extLst>
      <p:ext uri="{BB962C8B-B14F-4D97-AF65-F5344CB8AC3E}">
        <p14:creationId xmlns:p14="http://schemas.microsoft.com/office/powerpoint/2010/main" val="12837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93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</a:t>
            </a:r>
            <a:r>
              <a:rPr lang="en-US" dirty="0" smtClean="0">
                <a:ea typeface="Apple SD 산돌고딕 Neo 일반체"/>
                <a:sym typeface="Verdana"/>
              </a:rPr>
              <a:t>tree</a:t>
            </a:r>
            <a:r>
              <a:rPr lang="en-US" dirty="0">
                <a:ea typeface="Apple SD 산돌고딕 Neo 일반체"/>
                <a:sym typeface="Verdana"/>
              </a:rPr>
              <a:t>.</a:t>
            </a: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</a:t>
            </a:r>
            <a:r>
              <a:rPr lang="en-US" dirty="0" smtClean="0">
                <a:ea typeface="Apple SD 산돌고딕 Neo 일반체"/>
                <a:sym typeface="Verdana"/>
              </a:rPr>
              <a:t>syntax</a:t>
            </a:r>
            <a:endParaRPr lang="en-US" dirty="0">
              <a:ea typeface="Apple SD 산돌고딕 Neo 일반체"/>
              <a:sym typeface="Verdana"/>
            </a:endParaRPr>
          </a:p>
          <a:p>
            <a:pPr lvl="1"/>
            <a:r>
              <a:rPr lang="en-US" dirty="0">
                <a:ea typeface="Apple SD 산돌고딕 Neo 일반체"/>
                <a:sym typeface="Verdana"/>
              </a:rPr>
              <a:t>Bottom-up </a:t>
            </a:r>
            <a:r>
              <a:rPr lang="en-US" dirty="0" smtClean="0">
                <a:ea typeface="Apple SD 산돌고딕 Neo 일반체"/>
                <a:sym typeface="Verdana"/>
              </a:rPr>
              <a:t>approach</a:t>
            </a:r>
          </a:p>
          <a:p>
            <a:pPr lvl="1"/>
            <a:r>
              <a:rPr lang="en-US" dirty="0">
                <a:ea typeface="Apple SD 산돌고딕 Neo 일반체"/>
                <a:sym typeface="Verdana"/>
              </a:rPr>
              <a:t>S</a:t>
            </a:r>
            <a:r>
              <a:rPr lang="en-US" dirty="0" smtClean="0">
                <a:ea typeface="Apple SD 산돌고딕 Neo 일반체"/>
                <a:sym typeface="Verdana"/>
              </a:rPr>
              <a:t>imilar </a:t>
            </a:r>
            <a:r>
              <a:rPr lang="en-US" dirty="0">
                <a:ea typeface="Apple SD 산돌고딕 Neo 일반체"/>
                <a:sym typeface="Verdana"/>
              </a:rPr>
              <a:t>to how human minds work.</a:t>
            </a: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express the Grammar Tree as a sequence?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94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</a:t>
            </a:r>
            <a:r>
              <a:rPr lang="en-US" dirty="0" smtClean="0">
                <a:ea typeface="Apple SD 산돌고딕 Neo 일반체"/>
                <a:sym typeface="Verdana"/>
              </a:rPr>
              <a:t>tree</a:t>
            </a:r>
            <a:r>
              <a:rPr lang="en-US" dirty="0">
                <a:ea typeface="Apple SD 산돌고딕 Neo 일반체"/>
                <a:sym typeface="Verdana"/>
              </a:rPr>
              <a:t>.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R-1-NP s s s R-2-NP R-2-VP s R-3-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</a:t>
            </a:r>
            <a:r>
              <a:rPr lang="en-US" dirty="0" smtClean="0">
                <a:ea typeface="Apple SD 산돌고딕 Neo 일반체"/>
                <a:sym typeface="Verdana"/>
              </a:rPr>
              <a:t>syntax</a:t>
            </a:r>
            <a:endParaRPr lang="en-US" dirty="0">
              <a:ea typeface="Apple SD 산돌고딕 Neo 일반체"/>
              <a:sym typeface="Verdana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dirty="0" smtClean="0">
                <a:ea typeface="Apple SD 산돌고딕 Neo 일반체"/>
                <a:sym typeface="Verdana"/>
              </a:rPr>
              <a:t>corresponds to “push” in stack.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-#-XX </a:t>
            </a:r>
            <a:r>
              <a:rPr lang="en-US" dirty="0" smtClean="0">
                <a:ea typeface="Apple SD 산돌고딕 Neo 일반체"/>
                <a:sym typeface="Verdana"/>
              </a:rPr>
              <a:t>corresponds to “pop”-</a:t>
            </a:r>
            <a:r>
              <a:rPr lang="en-US" dirty="0" err="1" smtClean="0">
                <a:ea typeface="Apple SD 산돌고딕 Neo 일반체"/>
                <a:sym typeface="Verdana"/>
              </a:rPr>
              <a:t>ing</a:t>
            </a:r>
            <a:r>
              <a:rPr lang="en-US" dirty="0" smtClean="0">
                <a:ea typeface="Apple SD 산돌고딕 Neo 일반체"/>
                <a:sym typeface="Verdana"/>
              </a:rPr>
              <a:t> that  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# </a:t>
            </a:r>
            <a:r>
              <a:rPr lang="en-US" dirty="0" smtClean="0">
                <a:ea typeface="Apple SD 산돌고딕 Neo 일반체"/>
                <a:sym typeface="Verdana"/>
              </a:rPr>
              <a:t>of elements , merging them together to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XX</a:t>
            </a:r>
            <a:r>
              <a:rPr lang="en-US" dirty="0" smtClean="0">
                <a:ea typeface="Apple SD 산돌고딕 Neo 일반체"/>
                <a:sym typeface="Verdana"/>
              </a:rPr>
              <a:t>, and pushing it back to the stack.</a:t>
            </a: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express the Grammar Tree as a sequence?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95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 smtClean="0"/>
              <a:t>Shift-Reduce syntax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1290" y="1981202"/>
            <a:ext cx="8043573" cy="3819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>
                <a:ea typeface="Apple SD 산돌고딕 Neo 일반체"/>
                <a:sym typeface="Verdana"/>
              </a:rPr>
              <a:t>Original sentence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sz="3733" dirty="0">
                <a:ea typeface="Apple SD 산돌고딕 Neo 일반체"/>
                <a:sym typeface="Verdana"/>
              </a:rPr>
              <a:t>Shift-Reduce command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</p:spTree>
    <p:extLst>
      <p:ext uri="{BB962C8B-B14F-4D97-AF65-F5344CB8AC3E}">
        <p14:creationId xmlns:p14="http://schemas.microsoft.com/office/powerpoint/2010/main" val="8169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8906" y="5042384"/>
            <a:ext cx="34087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1290" y="1981202"/>
            <a:ext cx="8043573" cy="3819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>
                <a:ea typeface="Apple SD 산돌고딕 Neo 일반체"/>
                <a:sym typeface="Verdana"/>
              </a:rPr>
              <a:t>Original sentence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sz="3733" dirty="0">
                <a:ea typeface="Apple SD 산돌고딕 Neo 일반체"/>
                <a:sym typeface="Verdana"/>
              </a:rPr>
              <a:t>Shift-Reduce command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941" y="3654634"/>
            <a:ext cx="37613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1" y="2468511"/>
            <a:ext cx="104953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97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939" y="3536374"/>
            <a:ext cx="1857610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941" y="2468511"/>
            <a:ext cx="122674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939" y="3536374"/>
            <a:ext cx="214114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0" y="2468511"/>
            <a:ext cx="196639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33839</TotalTime>
  <Words>6578</Words>
  <Application>Microsoft Macintosh PowerPoint</Application>
  <PresentationFormat>Widescreen</PresentationFormat>
  <Paragraphs>1671</Paragraphs>
  <Slides>131</Slides>
  <Notes>125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2" baseType="lpstr">
      <vt:lpstr>Apple SD 산돌고딕 Neo 일반체</vt:lpstr>
      <vt:lpstr>Calibri</vt:lpstr>
      <vt:lpstr>Cambria Math</vt:lpstr>
      <vt:lpstr>Helvetica</vt:lpstr>
      <vt:lpstr>Lucida Grande</vt:lpstr>
      <vt:lpstr>Mangal</vt:lpstr>
      <vt:lpstr>Verdana</vt:lpstr>
      <vt:lpstr>Wingdings</vt:lpstr>
      <vt:lpstr>맑은 고딕</vt:lpstr>
      <vt:lpstr>Arial</vt:lpstr>
      <vt:lpstr>Office Theme</vt:lpstr>
      <vt:lpstr>Gradient-based Inference for Networks with Output Constraints</vt:lpstr>
      <vt:lpstr>Output constraints?</vt:lpstr>
      <vt:lpstr>Constraints?</vt:lpstr>
      <vt:lpstr>Constraints?</vt:lpstr>
      <vt:lpstr>Constraints?</vt:lpstr>
      <vt:lpstr>Constraints?</vt:lpstr>
      <vt:lpstr>Constraints?</vt:lpstr>
      <vt:lpstr>Neural Network</vt:lpstr>
      <vt:lpstr>Typical neural model training</vt:lpstr>
      <vt:lpstr>Typical neural model training</vt:lpstr>
      <vt:lpstr>Challenges in injecting constraints</vt:lpstr>
      <vt:lpstr>Goal of constraint injection</vt:lpstr>
      <vt:lpstr>Roadmap</vt:lpstr>
      <vt:lpstr>Considered Application</vt:lpstr>
      <vt:lpstr>Transduction constraints</vt:lpstr>
      <vt:lpstr>Transduction constraints</vt:lpstr>
      <vt:lpstr>Considered Applications in NLP</vt:lpstr>
      <vt:lpstr>Considered Applications in NLP</vt:lpstr>
      <vt:lpstr>Constraints in Parsing</vt:lpstr>
      <vt:lpstr>Constraints in Parsing</vt:lpstr>
      <vt:lpstr>Constraints in Parsing</vt:lpstr>
      <vt:lpstr>Considered Applications in NLP</vt:lpstr>
      <vt:lpstr>Semantic Role Labeling</vt:lpstr>
      <vt:lpstr>Semantic Role Labeling</vt:lpstr>
      <vt:lpstr>Application using SRL</vt:lpstr>
      <vt:lpstr>Semantic Role Labeling</vt:lpstr>
      <vt:lpstr>Complex task</vt:lpstr>
      <vt:lpstr>Complex models - example</vt:lpstr>
      <vt:lpstr>Complex models - example</vt:lpstr>
      <vt:lpstr>Complex models to End-to-End</vt:lpstr>
      <vt:lpstr>How to solve it?</vt:lpstr>
      <vt:lpstr>What are different constraints for SRL task?</vt:lpstr>
      <vt:lpstr>Syntactic constraint on SRL</vt:lpstr>
      <vt:lpstr>Syntactic constraint on SRL</vt:lpstr>
      <vt:lpstr>Syntactic constraint on SRL</vt:lpstr>
      <vt:lpstr>Syntactic constraint on SRL</vt:lpstr>
      <vt:lpstr>Inference using constraint</vt:lpstr>
      <vt:lpstr>Inference using constraint</vt:lpstr>
      <vt:lpstr>Roadmap</vt:lpstr>
      <vt:lpstr>Gradient-Based Inference* (GBI)</vt:lpstr>
      <vt:lpstr>Gradient-Based Inference* (GBI)</vt:lpstr>
      <vt:lpstr>PowerPoint Presentation</vt:lpstr>
      <vt:lpstr>PowerPoint Presentation</vt:lpstr>
      <vt:lpstr>Gradient-Based Inference* (GBI)</vt:lpstr>
      <vt:lpstr>Gradient-Based Inference* (GBI)</vt:lpstr>
      <vt:lpstr>Gradient-Based Inference*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Roadmap</vt:lpstr>
      <vt:lpstr>Research Questions</vt:lpstr>
      <vt:lpstr>Research Questions</vt:lpstr>
      <vt:lpstr>Research Questions</vt:lpstr>
      <vt:lpstr>Research Questions</vt:lpstr>
      <vt:lpstr>Research Questions</vt:lpstr>
      <vt:lpstr>Back to SRL</vt:lpstr>
      <vt:lpstr>Syntactic constraint on SRL</vt:lpstr>
      <vt:lpstr>Constraint on SRL</vt:lpstr>
      <vt:lpstr>Constraint on SRL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Application 2: Syntactic Parsing</vt:lpstr>
      <vt:lpstr>Constraints on parsing model</vt:lpstr>
      <vt:lpstr>Constraints function</vt:lpstr>
      <vt:lpstr>GBI on parsing: Experiments</vt:lpstr>
      <vt:lpstr>PowerPoint Presentation</vt:lpstr>
      <vt:lpstr>PowerPoint Presentation</vt:lpstr>
      <vt:lpstr>PowerPoint Presentation</vt:lpstr>
      <vt:lpstr>GBI on transducer</vt:lpstr>
      <vt:lpstr>GBI on transducer</vt:lpstr>
      <vt:lpstr>GBI: extra considerations</vt:lpstr>
      <vt:lpstr>Robustness of GBI</vt:lpstr>
      <vt:lpstr>Robustness of GBI</vt:lpstr>
      <vt:lpstr>Robustness of GBI</vt:lpstr>
      <vt:lpstr>GBI on out-of-domain data (Q5)</vt:lpstr>
      <vt:lpstr>GBI on out-of-domain data</vt:lpstr>
      <vt:lpstr>GBI on out-of-domain data</vt:lpstr>
      <vt:lpstr>GBI on out-of-domain data</vt:lpstr>
      <vt:lpstr>Roadmap</vt:lpstr>
      <vt:lpstr>Research Questions</vt:lpstr>
      <vt:lpstr>Thank You!</vt:lpstr>
      <vt:lpstr>PowerPoint Presentation</vt:lpstr>
      <vt:lpstr>[backup] Learning with constraints</vt:lpstr>
      <vt:lpstr>[Revisit] Complex models</vt:lpstr>
      <vt:lpstr>How to express the Grammar Tree as a sequence?</vt:lpstr>
      <vt:lpstr>How to express the Grammar Tree as a sequence?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GBI on  </vt:lpstr>
      <vt:lpstr>Case study of GBI on parsing</vt:lpstr>
      <vt:lpstr>GBI extra experiment   [WIP]</vt:lpstr>
      <vt:lpstr>GBI on Transduction [WIP]</vt:lpstr>
      <vt:lpstr>GBI on Transduction</vt:lpstr>
      <vt:lpstr>GBI on  </vt:lpstr>
      <vt:lpstr>GBI on Syntactic Parsing</vt:lpstr>
      <vt:lpstr>GBI on Syntactic Parsing</vt:lpstr>
      <vt:lpstr>GBI on  </vt:lpstr>
      <vt:lpstr>Learning with constraints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Posterior Regularization &amp; Distillation </vt:lpstr>
    </vt:vector>
  </TitlesOfParts>
  <Company>Carnegie Mellon University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Deep Learning for Multiple part failure</dc:title>
  <dc:creator>Jay Yoon Lee</dc:creator>
  <cp:lastModifiedBy>Jay Yoon Lee</cp:lastModifiedBy>
  <cp:revision>1061</cp:revision>
  <cp:lastPrinted>2018-11-14T18:33:46Z</cp:lastPrinted>
  <dcterms:created xsi:type="dcterms:W3CDTF">2016-08-14T16:32:48Z</dcterms:created>
  <dcterms:modified xsi:type="dcterms:W3CDTF">2018-11-14T18:39:23Z</dcterms:modified>
</cp:coreProperties>
</file>